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1" r:id="rId5"/>
  </p:sldMasterIdLst>
  <p:notesMasterIdLst>
    <p:notesMasterId r:id="rId34"/>
  </p:notesMasterIdLst>
  <p:sldIdLst>
    <p:sldId id="403" r:id="rId6"/>
    <p:sldId id="290" r:id="rId7"/>
    <p:sldId id="263" r:id="rId8"/>
    <p:sldId id="264" r:id="rId9"/>
    <p:sldId id="266" r:id="rId10"/>
    <p:sldId id="291" r:id="rId11"/>
    <p:sldId id="366" r:id="rId12"/>
    <p:sldId id="404" r:id="rId13"/>
    <p:sldId id="405" r:id="rId14"/>
    <p:sldId id="392" r:id="rId15"/>
    <p:sldId id="406" r:id="rId16"/>
    <p:sldId id="393" r:id="rId17"/>
    <p:sldId id="381" r:id="rId18"/>
    <p:sldId id="414" r:id="rId19"/>
    <p:sldId id="415" r:id="rId20"/>
    <p:sldId id="416" r:id="rId21"/>
    <p:sldId id="417" r:id="rId22"/>
    <p:sldId id="418" r:id="rId23"/>
    <p:sldId id="413" r:id="rId24"/>
    <p:sldId id="419" r:id="rId25"/>
    <p:sldId id="420" r:id="rId26"/>
    <p:sldId id="382" r:id="rId27"/>
    <p:sldId id="399" r:id="rId28"/>
    <p:sldId id="386" r:id="rId29"/>
    <p:sldId id="400" r:id="rId30"/>
    <p:sldId id="310" r:id="rId31"/>
    <p:sldId id="298" r:id="rId32"/>
    <p:sldId id="261" r:id="rId33"/>
  </p:sldIdLst>
  <p:sldSz cx="9144000" cy="6858000" type="screen4x3"/>
  <p:notesSz cx="6858000" cy="91440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09E5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46" autoAdjust="0"/>
    <p:restoredTop sz="93979" autoAdjust="0"/>
  </p:normalViewPr>
  <p:slideViewPr>
    <p:cSldViewPr>
      <p:cViewPr varScale="1">
        <p:scale>
          <a:sx n="69" d="100"/>
          <a:sy n="69" d="100"/>
        </p:scale>
        <p:origin x="-157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515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11134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AB12C07-7470-4849-B575-49D9ACA0DCAC}" type="slidenum">
              <a:rPr lang="en-US" altLang="vi-VN"/>
              <a:pPr/>
              <a:t>8</a:t>
            </a:fld>
            <a:endParaRPr lang="en-US" altLang="vi-VN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vi-VN" altLang="vi-VN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5069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506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23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1689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341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97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93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28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657481-40B7-49E2-8A7B-1270A5BADC19}" type="slidenum">
              <a:rPr lang="en-US" altLang="vi-VN"/>
              <a:pPr/>
              <a:t>‹#›</a:t>
            </a:fld>
            <a:endParaRPr lang="en-US" altLang="vi-VN"/>
          </a:p>
        </p:txBody>
      </p:sp>
    </p:spTree>
    <p:extLst>
      <p:ext uri="{BB962C8B-B14F-4D97-AF65-F5344CB8AC3E}">
        <p14:creationId xmlns:p14="http://schemas.microsoft.com/office/powerpoint/2010/main" val="2494885171"/>
      </p:ext>
    </p:extLst>
  </p:cSld>
  <p:clrMapOvr>
    <a:masterClrMapping/>
  </p:clrMapOvr>
  <p:transition spd="med">
    <p:comb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DE706-7491-4B97-8B4F-1F43E82D305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704357"/>
      </p:ext>
    </p:extLst>
  </p:cSld>
  <p:clrMapOvr>
    <a:masterClrMapping/>
  </p:clrMapOvr>
  <p:transition spd="med">
    <p:comb dir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AD8CD2-288F-4FFE-82AD-4755F42E2B6E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080003"/>
      </p:ext>
    </p:extLst>
  </p:cSld>
  <p:clrMapOvr>
    <a:masterClrMapping/>
  </p:clrMapOvr>
  <p:transition spd="med">
    <p:comb dir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D7160E-6965-4696-B8D1-56DD4D771F27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07517"/>
      </p:ext>
    </p:extLst>
  </p:cSld>
  <p:clrMapOvr>
    <a:masterClrMapping/>
  </p:clrMapOvr>
  <p:transition spd="med">
    <p:comb dir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A73F71-A83D-4DB4-8E56-C2D181751A91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727065"/>
      </p:ext>
    </p:extLst>
  </p:cSld>
  <p:clrMapOvr>
    <a:masterClrMapping/>
  </p:clrMapOvr>
  <p:transition spd="med">
    <p:comb dir="vert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B3DD33-D649-4D6F-8AD2-4DA00533A19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42990"/>
      </p:ext>
    </p:extLst>
  </p:cSld>
  <p:clrMapOvr>
    <a:masterClrMapping/>
  </p:clrMapOvr>
  <p:transition spd="med">
    <p:comb dir="vert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538374-98DF-4A2F-9111-8914C9E3B6DF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896029"/>
      </p:ext>
    </p:extLst>
  </p:cSld>
  <p:clrMapOvr>
    <a:masterClrMapping/>
  </p:clrMapOvr>
  <p:transition spd="med">
    <p:comb dir="vert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EF4F72-CC64-4EE7-8670-5FB8E24A57ED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081522"/>
      </p:ext>
    </p:extLst>
  </p:cSld>
  <p:clrMapOvr>
    <a:masterClrMapping/>
  </p:clrMapOvr>
  <p:transition spd="med">
    <p:comb dir="vert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F7F012-0094-454F-9899-9834B04C7456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477138"/>
      </p:ext>
    </p:extLst>
  </p:cSld>
  <p:clrMapOvr>
    <a:masterClrMapping/>
  </p:clrMapOvr>
  <p:transition spd="med">
    <p:comb dir="vert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vi-VN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2BBFFF-068F-4BDF-B9A0-996F2ADDC540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659559"/>
      </p:ext>
    </p:extLst>
  </p:cSld>
  <p:clrMapOvr>
    <a:masterClrMapping/>
  </p:clrMapOvr>
  <p:transition spd="med">
    <p:comb dir="vert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78FCC3-2356-4C36-A646-E6BFAB739AA8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53877"/>
      </p:ext>
    </p:extLst>
  </p:cSld>
  <p:clrMapOvr>
    <a:masterClrMapping/>
  </p:clrMapOvr>
  <p:transition spd="med">
    <p:comb dir="vert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B5AE9A-2487-415C-98CE-B15A3F01A535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760922"/>
      </p:ext>
    </p:extLst>
  </p:cSld>
  <p:clrMapOvr>
    <a:masterClrMapping/>
  </p:clrMapOvr>
  <p:transition spd="med">
    <p:comb dir="vert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657481-40B7-49E2-8A7B-1270A5BADC19}" type="slidenum">
              <a:rPr lang="en-US" altLang="vi-VN">
                <a:solidFill>
                  <a:srgbClr val="000000"/>
                </a:solidFill>
              </a:rPr>
              <a:pPr/>
              <a:t>‹#›</a:t>
            </a:fld>
            <a:endParaRPr lang="en-US" alt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705216"/>
      </p:ext>
    </p:extLst>
  </p:cSld>
  <p:clrMapOvr>
    <a:masterClrMapping/>
  </p:clrMapOvr>
  <p:transition spd="med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vi-VN" smtClean="0"/>
              <a:t>Click to edit Master text styles</a:t>
            </a:r>
          </a:p>
          <a:p>
            <a:pPr lvl="1"/>
            <a:r>
              <a:rPr lang="en-US" altLang="vi-VN" smtClean="0"/>
              <a:t>Second level</a:t>
            </a:r>
          </a:p>
          <a:p>
            <a:pPr lvl="2"/>
            <a:r>
              <a:rPr lang="en-US" altLang="vi-VN" smtClean="0"/>
              <a:t>Third level</a:t>
            </a:r>
          </a:p>
          <a:p>
            <a:pPr lvl="3"/>
            <a:r>
              <a:rPr lang="en-US" altLang="vi-VN" smtClean="0"/>
              <a:t>Fourth level</a:t>
            </a:r>
          </a:p>
          <a:p>
            <a:pPr lvl="4"/>
            <a:r>
              <a:rPr lang="en-US" altLang="vi-VN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EBDA25-2112-4FBA-81AE-CF7AAD2B9C55}" type="slidenum">
              <a:rPr lang="en-US" altLang="vi-V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vi-V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953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ransition spd="med">
    <p:comb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3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4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slide" Target="slide26.xml"/><Relationship Id="rId4" Type="http://schemas.openxmlformats.org/officeDocument/2006/relationships/slide" Target="slide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49.xml"/><Relationship Id="rId5" Type="http://schemas.openxmlformats.org/officeDocument/2006/relationships/slide" Target="slide2.xml"/><Relationship Id="rId4" Type="http://schemas.openxmlformats.org/officeDocument/2006/relationships/slide" Target="slide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49.xml"/><Relationship Id="rId5" Type="http://schemas.openxmlformats.org/officeDocument/2006/relationships/slide" Target="slide2.xml"/><Relationship Id="rId4" Type="http://schemas.openxmlformats.org/officeDocument/2006/relationships/slide" Target="slide2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49.xml"/><Relationship Id="rId4" Type="http://schemas.openxmlformats.org/officeDocument/2006/relationships/slide" Target="slide2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Slide Number Placeholder 26">
            <a:extLst>
              <a:ext uri="{FF2B5EF4-FFF2-40B4-BE49-F238E27FC236}">
                <a16:creationId xmlns="" xmlns:a16="http://schemas.microsoft.com/office/drawing/2014/main" id="{E12F5FA4-5889-4780-AEFF-2E9753DE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1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Date Placeholder 27">
            <a:extLst>
              <a:ext uri="{FF2B5EF4-FFF2-40B4-BE49-F238E27FC236}">
                <a16:creationId xmlns="" xmlns:a16="http://schemas.microsoft.com/office/drawing/2014/main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234596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XVIII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xmlns="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Slide Number Placeholder 26">
            <a:extLst>
              <a:ext uri="{FF2B5EF4-FFF2-40B4-BE49-F238E27FC236}">
                <a16:creationId xmlns:a16="http://schemas.microsoft.com/office/drawing/2014/main" xmlns="" id="{C116584D-3EE2-44E6-B221-3914FE2B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</a:rPr>
              <a:pPr/>
              <a:t>2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163272" y="2368917"/>
            <a:ext cx="1295400" cy="95575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1038269" y="3251775"/>
            <a:ext cx="5743531" cy="3810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1670952" y="2484715"/>
            <a:ext cx="3966150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432575" y="2454291"/>
            <a:ext cx="780509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Group 7">
            <a:extLst>
              <a:ext uri="{FF2B5EF4-FFF2-40B4-BE49-F238E27FC236}">
                <a16:creationId xmlns:a16="http://schemas.microsoft.com/office/drawing/2014/main" xmlns="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4114801"/>
            <a:ext cx="1295400" cy="926898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:a16="http://schemas.microsoft.com/office/drawing/2014/main" xmlns="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xmlns="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:a16="http://schemas.microsoft.com/office/drawing/2014/main" xmlns="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:a16="http://schemas.microsoft.com/office/drawing/2014/main" xmlns="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882" y="4301252"/>
            <a:ext cx="5276309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4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:a16="http://schemas.microsoft.com/office/drawing/2014/main" xmlns="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89433" y="4185982"/>
            <a:ext cx="466795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xmlns="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Slide Number Placeholder 26">
            <a:extLst>
              <a:ext uri="{FF2B5EF4-FFF2-40B4-BE49-F238E27FC236}">
                <a16:creationId xmlns:a16="http://schemas.microsoft.com/office/drawing/2014/main" xmlns="" id="{9FCCF7AD-4732-4B70-80ED-D80D419DD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3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xmlns="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:a16="http://schemas.microsoft.com/office/drawing/2014/main" xmlns="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8268" y="4964773"/>
            <a:ext cx="5743531" cy="16024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099069"/>
            <a:ext cx="86106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bày được khái niệm, phân loại, gọi tên của amin, amino axit và protein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tính chất hoá học của amin, amino axit, peptit và protein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xmlns="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Slide Number Placeholder 26">
            <a:extLst>
              <a:ext uri="{FF2B5EF4-FFF2-40B4-BE49-F238E27FC236}">
                <a16:creationId xmlns:a16="http://schemas.microsoft.com/office/drawing/2014/main" xmlns="" id="{D28EFD37-81B7-41A7-9123-2A7206CE7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4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092597"/>
            <a:ext cx="8839200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 được phương trình phản ứng thể hiện tính chất hóa học của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</a:t>
            </a:r>
            <a:r>
              <a:rPr lang="fr-F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fr-F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axit</a:t>
            </a:r>
            <a:r>
              <a:rPr lang="fr-F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peptit</a:t>
            </a:r>
            <a:r>
              <a:rPr lang="fr-F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fr-FR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protein</a:t>
            </a:r>
            <a:r>
              <a:rPr lang="fr-FR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 hóa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các bài tập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về hợp chất amin, amino axit và protein. 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F92256AA-7449-4B18-BBD3-407C5D1F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5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xmlns="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Slide Number Placeholder 26">
            <a:extLst>
              <a:ext uri="{FF2B5EF4-FFF2-40B4-BE49-F238E27FC236}">
                <a16:creationId xmlns:a16="http://schemas.microsoft.com/office/drawing/2014/main" xmlns="" id="{05A8C8AC-50EF-4079-9F9F-E1BB85786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00801"/>
            <a:ext cx="1371600" cy="381000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pPr/>
              <a:t>6</a:t>
            </a:fld>
            <a:r>
              <a:rPr lang="en-US" sz="16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0" y="-38825"/>
            <a:ext cx="9144000" cy="597625"/>
            <a:chOff x="0" y="-38825"/>
            <a:chExt cx="9144000" cy="597625"/>
          </a:xfrm>
        </p:grpSpPr>
        <p:pic>
          <p:nvPicPr>
            <p:cNvPr id="26" name="Picture 12" descr="top bar swoosh revised"/>
            <p:cNvPicPr>
              <a:picLocks noChangeAspect="1" noChangeArrowheads="1"/>
            </p:cNvPicPr>
            <p:nvPr/>
          </p:nvPicPr>
          <p:blipFill>
            <a:blip r:embed="rId4" cstate="print"/>
            <a:srcRect l="8847" t="16000"/>
            <a:stretch>
              <a:fillRect/>
            </a:stretch>
          </p:blipFill>
          <p:spPr bwMode="auto">
            <a:xfrm>
              <a:off x="0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" name="Picture 12" descr="top bar swoosh revised"/>
            <p:cNvPicPr>
              <a:picLocks noChangeAspect="1" noChangeArrowheads="1"/>
            </p:cNvPicPr>
            <p:nvPr/>
          </p:nvPicPr>
          <p:blipFill>
            <a:blip r:embed="rId4" cstate="print"/>
            <a:srcRect l="8847" t="16000"/>
            <a:stretch>
              <a:fillRect/>
            </a:stretch>
          </p:blipFill>
          <p:spPr bwMode="auto">
            <a:xfrm rot="10800000">
              <a:off x="1643582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ounded Rectangle 8"/>
            <p:cNvSpPr/>
            <p:nvPr/>
          </p:nvSpPr>
          <p:spPr bwMode="auto">
            <a:xfrm>
              <a:off x="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/>
          </p:nvSpPr>
          <p:spPr bwMode="auto">
            <a:xfrm>
              <a:off x="853440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91260" y="1227425"/>
            <a:ext cx="46201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b="1" dirty="0" smtClean="0">
                <a:solidFill>
                  <a:srgbClr val="008000"/>
                </a:solidFill>
              </a:rPr>
              <a:t>1.  </a:t>
            </a:r>
            <a:r>
              <a:rPr lang="en-US" altLang="vi-VN" b="1" dirty="0" err="1">
                <a:solidFill>
                  <a:srgbClr val="008000"/>
                </a:solidFill>
              </a:rPr>
              <a:t>Kiến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Thức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Cần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Nhớ</a:t>
            </a:r>
            <a:endParaRPr lang="en-US" altLang="vi-VN" b="1" dirty="0">
              <a:solidFill>
                <a:srgbClr val="008000"/>
              </a:solidFill>
            </a:endParaRPr>
          </a:p>
        </p:txBody>
      </p:sp>
      <p:sp>
        <p:nvSpPr>
          <p:cNvPr id="12" name="Text Box 37"/>
          <p:cNvSpPr txBox="1">
            <a:spLocks noChangeArrowheads="1"/>
          </p:cNvSpPr>
          <p:nvPr/>
        </p:nvSpPr>
        <p:spPr bwMode="auto">
          <a:xfrm>
            <a:off x="281735" y="1924337"/>
            <a:ext cx="40078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b="1" dirty="0" smtClean="0">
                <a:solidFill>
                  <a:srgbClr val="4B4619"/>
                </a:solidFill>
              </a:rPr>
              <a:t>1.1.Cấu </a:t>
            </a:r>
            <a:r>
              <a:rPr lang="en-US" altLang="vi-VN" b="1" dirty="0" err="1">
                <a:solidFill>
                  <a:srgbClr val="4B4619"/>
                </a:solidFill>
              </a:rPr>
              <a:t>tạo</a:t>
            </a:r>
            <a:r>
              <a:rPr lang="en-US" altLang="vi-VN" b="1" dirty="0">
                <a:solidFill>
                  <a:srgbClr val="4B4619"/>
                </a:solidFill>
              </a:rPr>
              <a:t> </a:t>
            </a:r>
            <a:r>
              <a:rPr lang="en-US" altLang="vi-VN" b="1" dirty="0" err="1">
                <a:solidFill>
                  <a:srgbClr val="4B4619"/>
                </a:solidFill>
              </a:rPr>
              <a:t>phân</a:t>
            </a:r>
            <a:r>
              <a:rPr lang="en-US" altLang="vi-VN" b="1" dirty="0">
                <a:solidFill>
                  <a:srgbClr val="4B4619"/>
                </a:solidFill>
              </a:rPr>
              <a:t> </a:t>
            </a:r>
            <a:r>
              <a:rPr lang="en-US" altLang="vi-VN" b="1" dirty="0" err="1">
                <a:solidFill>
                  <a:srgbClr val="4B4619"/>
                </a:solidFill>
              </a:rPr>
              <a:t>tử</a:t>
            </a:r>
            <a:endParaRPr lang="en-US" altLang="vi-VN" b="1" dirty="0">
              <a:solidFill>
                <a:srgbClr val="4B4619"/>
              </a:solidFill>
            </a:endParaRPr>
          </a:p>
        </p:txBody>
      </p:sp>
      <p:sp>
        <p:nvSpPr>
          <p:cNvPr id="15" name="Text Box 38"/>
          <p:cNvSpPr txBox="1">
            <a:spLocks noChangeArrowheads="1"/>
          </p:cNvSpPr>
          <p:nvPr/>
        </p:nvSpPr>
        <p:spPr bwMode="auto">
          <a:xfrm>
            <a:off x="64164" y="2960974"/>
            <a:ext cx="892175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2800" dirty="0"/>
              <a:t>- </a:t>
            </a:r>
            <a:r>
              <a:rPr lang="en-US" altLang="vi-VN" sz="2800" dirty="0" err="1"/>
              <a:t>Nhóm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chức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đặc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trưng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của</a:t>
            </a:r>
            <a:r>
              <a:rPr lang="en-US" altLang="vi-VN" sz="2800" dirty="0"/>
              <a:t> </a:t>
            </a:r>
            <a:r>
              <a:rPr lang="en-US" altLang="vi-VN" sz="2800" dirty="0" err="1"/>
              <a:t>amin</a:t>
            </a:r>
            <a:r>
              <a:rPr lang="en-US" altLang="vi-VN" sz="2800" dirty="0"/>
              <a:t> </a:t>
            </a:r>
            <a:r>
              <a:rPr lang="en-US" altLang="vi-VN" sz="2800" dirty="0" err="1"/>
              <a:t>là</a:t>
            </a:r>
            <a:r>
              <a:rPr lang="en-US" altLang="vi-VN" sz="2800" dirty="0"/>
              <a:t>: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en-US" altLang="vi-VN" sz="2800" dirty="0"/>
              <a:t> </a:t>
            </a:r>
            <a:r>
              <a:rPr lang="en-US" altLang="vi-VN" sz="2800" dirty="0" err="1"/>
              <a:t>Nhóm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chức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đặc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trưng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của</a:t>
            </a:r>
            <a:r>
              <a:rPr lang="en-US" altLang="vi-VN" sz="2800" dirty="0"/>
              <a:t> amino </a:t>
            </a:r>
            <a:r>
              <a:rPr lang="en-US" altLang="vi-VN" sz="2800" dirty="0" err="1"/>
              <a:t>axit</a:t>
            </a:r>
            <a:r>
              <a:rPr lang="en-US" altLang="vi-VN" sz="2800" dirty="0"/>
              <a:t> </a:t>
            </a:r>
            <a:r>
              <a:rPr lang="en-US" altLang="vi-VN" sz="2800" dirty="0" err="1"/>
              <a:t>là</a:t>
            </a:r>
            <a:r>
              <a:rPr lang="en-US" altLang="vi-VN" sz="2800" dirty="0" smtClean="0"/>
              <a:t>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vi-VN" sz="2800" dirty="0" smtClean="0"/>
              <a:t> - </a:t>
            </a:r>
            <a:r>
              <a:rPr lang="en-US" altLang="vi-VN" sz="2800" dirty="0" err="1"/>
              <a:t>Nhóm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chức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đặc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trưng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của</a:t>
            </a:r>
            <a:r>
              <a:rPr lang="en-US" altLang="vi-VN" sz="2800" dirty="0"/>
              <a:t> protein </a:t>
            </a:r>
            <a:r>
              <a:rPr lang="en-US" altLang="vi-VN" sz="2800" dirty="0" err="1"/>
              <a:t>là</a:t>
            </a:r>
            <a:endParaRPr lang="en-US" altLang="vi-VN" sz="2800" dirty="0"/>
          </a:p>
        </p:txBody>
      </p:sp>
      <p:sp>
        <p:nvSpPr>
          <p:cNvPr id="16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647700" y="351413"/>
            <a:ext cx="7658100" cy="7153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vi-VN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XVIII</a:t>
            </a:r>
            <a:endParaRPr lang="vi-VN" sz="32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474042" y="2960974"/>
            <a:ext cx="10263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vi-VN" sz="2800" dirty="0" smtClean="0">
                <a:solidFill>
                  <a:srgbClr val="800000"/>
                </a:solidFill>
              </a:rPr>
              <a:t>- NH</a:t>
            </a:r>
            <a:r>
              <a:rPr lang="en-US" altLang="vi-VN" sz="2800" baseline="-25000" dirty="0" smtClean="0">
                <a:solidFill>
                  <a:srgbClr val="800000"/>
                </a:solidFill>
              </a:rPr>
              <a:t>2</a:t>
            </a:r>
            <a:endParaRPr lang="vi-VN" sz="2800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6639259" y="3607305"/>
            <a:ext cx="26294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vi-VN" sz="2800" dirty="0" smtClean="0">
                <a:solidFill>
                  <a:srgbClr val="800000"/>
                </a:solidFill>
              </a:rPr>
              <a:t>- NH</a:t>
            </a:r>
            <a:r>
              <a:rPr lang="en-US" altLang="vi-VN" sz="2800" baseline="-25000" dirty="0" smtClean="0">
                <a:solidFill>
                  <a:srgbClr val="800000"/>
                </a:solidFill>
              </a:rPr>
              <a:t>2</a:t>
            </a:r>
            <a:r>
              <a:rPr lang="en-US" altLang="vi-VN" sz="2800" dirty="0" smtClean="0">
                <a:solidFill>
                  <a:srgbClr val="800000"/>
                </a:solidFill>
              </a:rPr>
              <a:t> </a:t>
            </a:r>
            <a:r>
              <a:rPr lang="en-US" altLang="vi-VN" sz="2800" dirty="0" err="1">
                <a:solidFill>
                  <a:srgbClr val="800000"/>
                </a:solidFill>
              </a:rPr>
              <a:t>và</a:t>
            </a:r>
            <a:r>
              <a:rPr lang="en-US" altLang="vi-VN" sz="2800" dirty="0">
                <a:solidFill>
                  <a:srgbClr val="800000"/>
                </a:solidFill>
              </a:rPr>
              <a:t> </a:t>
            </a:r>
            <a:r>
              <a:rPr lang="en-US" altLang="vi-VN" sz="2800" dirty="0" smtClean="0">
                <a:solidFill>
                  <a:srgbClr val="800000"/>
                </a:solidFill>
              </a:rPr>
              <a:t>- COOH</a:t>
            </a:r>
            <a:endParaRPr lang="en-US" altLang="vi-VN" sz="2800" dirty="0">
              <a:solidFill>
                <a:srgbClr val="800000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6474042" y="4252981"/>
            <a:ext cx="1479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vi-VN" sz="2800" dirty="0" smtClean="0">
                <a:solidFill>
                  <a:srgbClr val="800000"/>
                </a:solidFill>
              </a:rPr>
              <a:t>-CO-NH- </a:t>
            </a:r>
            <a:endParaRPr lang="vi-VN" sz="2800" dirty="0"/>
          </a:p>
        </p:txBody>
      </p:sp>
    </p:spTree>
    <p:extLst>
      <p:ext uri="{BB962C8B-B14F-4D97-AF65-F5344CB8AC3E}">
        <p14:creationId xmlns:p14="http://schemas.microsoft.com/office/powerpoint/2010/main" val="338118748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26"/>
          <p:cNvSpPr txBox="1">
            <a:spLocks noChangeArrowheads="1"/>
          </p:cNvSpPr>
          <p:nvPr/>
        </p:nvSpPr>
        <p:spPr bwMode="auto">
          <a:xfrm>
            <a:off x="598322" y="438875"/>
            <a:ext cx="4784191" cy="5191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2800" b="1" dirty="0" smtClean="0">
                <a:solidFill>
                  <a:srgbClr val="4B4619"/>
                </a:solidFill>
              </a:rPr>
              <a:t>1.2.Tính </a:t>
            </a:r>
            <a:r>
              <a:rPr lang="en-US" altLang="vi-VN" sz="2800" b="1" dirty="0" err="1">
                <a:solidFill>
                  <a:srgbClr val="4B4619"/>
                </a:solidFill>
              </a:rPr>
              <a:t>chất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hoá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học</a:t>
            </a:r>
            <a:r>
              <a:rPr lang="en-US" altLang="vi-VN" sz="2800" b="1" dirty="0">
                <a:solidFill>
                  <a:srgbClr val="4B4619"/>
                </a:solidFill>
              </a:rPr>
              <a:t>: </a:t>
            </a:r>
          </a:p>
        </p:txBody>
      </p:sp>
      <p:sp>
        <p:nvSpPr>
          <p:cNvPr id="5124" name="Rectangle 47"/>
          <p:cNvSpPr>
            <a:spLocks noChangeArrowheads="1"/>
          </p:cNvSpPr>
          <p:nvPr/>
        </p:nvSpPr>
        <p:spPr bwMode="auto">
          <a:xfrm>
            <a:off x="1208088" y="1509713"/>
            <a:ext cx="1346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endParaRPr lang="vi-VN" altLang="vi-VN"/>
          </a:p>
        </p:txBody>
      </p:sp>
      <p:sp>
        <p:nvSpPr>
          <p:cNvPr id="5125" name="Rectangle 53"/>
          <p:cNvSpPr>
            <a:spLocks noChangeArrowheads="1"/>
          </p:cNvSpPr>
          <p:nvPr/>
        </p:nvSpPr>
        <p:spPr bwMode="auto">
          <a:xfrm>
            <a:off x="1208088" y="1509713"/>
            <a:ext cx="1346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endParaRPr lang="vi-VN" altLang="vi-VN"/>
          </a:p>
        </p:txBody>
      </p:sp>
      <p:graphicFrame>
        <p:nvGraphicFramePr>
          <p:cNvPr id="73285" name="Group 581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061528860"/>
              </p:ext>
            </p:extLst>
          </p:nvPr>
        </p:nvGraphicFramePr>
        <p:xfrm>
          <a:off x="290513" y="1509713"/>
          <a:ext cx="8610600" cy="4558715"/>
        </p:xfrm>
        <a:graphic>
          <a:graphicData uri="http://schemas.openxmlformats.org/drawingml/2006/table">
            <a:tbl>
              <a:tblPr/>
              <a:tblGrid>
                <a:gridCol w="2528887"/>
                <a:gridCol w="1447800"/>
                <a:gridCol w="1524000"/>
                <a:gridCol w="2057400"/>
                <a:gridCol w="1052513"/>
              </a:tblGrid>
              <a:tr h="396231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endParaRPr kumimoji="0" lang="en-US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Amin bậc I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Anilin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Amino axit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Protein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466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HCl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83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NaOH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altLang="vi-VN" sz="2000" b="1" dirty="0" smtClean="0"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299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kumimoji="0" lang="en-US" altLang="vi-VN" sz="2000" b="1" i="0" u="none" strike="noStrike" cap="none" normalizeH="0" baseline="3000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OH/HCl khí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21">
                <a:tc>
                  <a:txBody>
                    <a:bodyPr/>
                    <a:lstStyle>
                      <a:lvl1pPr marL="342900" indent="-3429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</a:t>
                      </a:r>
                      <a:r>
                        <a:rPr kumimoji="0" lang="en-US" altLang="vi-VN" sz="2000" b="1" i="0" u="none" strike="noStrike" cap="none" normalizeH="0" baseline="-3000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(dung dịch)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33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 ứng màu biure</a:t>
                      </a:r>
                      <a:endParaRPr kumimoji="0" lang="en-US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682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vi-VN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kumimoji="0" lang="en-US" altLang="vi-V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kumimoji="0" lang="en-US" altLang="vi-V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trùng</a:t>
                      </a:r>
                      <a:r>
                        <a:rPr kumimoji="0" lang="en-US" altLang="vi-V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vi-VN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ngưng</a:t>
                      </a:r>
                      <a:endParaRPr kumimoji="0" lang="en-US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altLang="vi-V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177" name="Text Box 541"/>
          <p:cNvSpPr txBox="1">
            <a:spLocks noChangeArrowheads="1"/>
          </p:cNvSpPr>
          <p:nvPr/>
        </p:nvSpPr>
        <p:spPr bwMode="auto">
          <a:xfrm>
            <a:off x="2971800" y="35052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vi-VN" altLang="vi-VN" sz="1800"/>
          </a:p>
        </p:txBody>
      </p:sp>
      <p:sp>
        <p:nvSpPr>
          <p:cNvPr id="73264" name="Text Box 560"/>
          <p:cNvSpPr txBox="1">
            <a:spLocks noChangeArrowheads="1"/>
          </p:cNvSpPr>
          <p:nvPr/>
        </p:nvSpPr>
        <p:spPr bwMode="auto">
          <a:xfrm>
            <a:off x="2976563" y="2138361"/>
            <a:ext cx="1343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/>
              <a:t>R-NH</a:t>
            </a:r>
            <a:r>
              <a:rPr lang="en-US" altLang="vi-VN" sz="1800" b="1" baseline="-25000" dirty="0"/>
              <a:t>3</a:t>
            </a:r>
            <a:r>
              <a:rPr lang="en-US" altLang="vi-VN" sz="1800" b="1" dirty="0"/>
              <a:t>Cl</a:t>
            </a:r>
          </a:p>
        </p:txBody>
      </p:sp>
      <p:sp>
        <p:nvSpPr>
          <p:cNvPr id="73265" name="Text Box 561"/>
          <p:cNvSpPr txBox="1">
            <a:spLocks noChangeArrowheads="1"/>
          </p:cNvSpPr>
          <p:nvPr/>
        </p:nvSpPr>
        <p:spPr bwMode="auto">
          <a:xfrm>
            <a:off x="7934325" y="1998551"/>
            <a:ext cx="100012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vi-VN" sz="1800" b="1" dirty="0" err="1"/>
              <a:t>Thuỷ</a:t>
            </a:r>
            <a:r>
              <a:rPr lang="en-US" altLang="vi-VN" sz="1800" b="1" dirty="0"/>
              <a:t> </a:t>
            </a:r>
            <a:r>
              <a:rPr lang="en-US" altLang="vi-VN" sz="1800" b="1" dirty="0" err="1"/>
              <a:t>phân</a:t>
            </a:r>
            <a:endParaRPr lang="en-US" altLang="vi-VN" sz="1800" b="1" dirty="0"/>
          </a:p>
        </p:txBody>
      </p:sp>
      <p:sp>
        <p:nvSpPr>
          <p:cNvPr id="73267" name="Text Box 563"/>
          <p:cNvSpPr txBox="1">
            <a:spLocks noChangeArrowheads="1"/>
          </p:cNvSpPr>
          <p:nvPr/>
        </p:nvSpPr>
        <p:spPr bwMode="auto">
          <a:xfrm>
            <a:off x="4419600" y="2166059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vi-VN" sz="1800" b="1" dirty="0"/>
              <a:t>C</a:t>
            </a:r>
            <a:r>
              <a:rPr lang="en-US" altLang="vi-VN" sz="1800" b="1" baseline="-25000" dirty="0"/>
              <a:t>6</a:t>
            </a:r>
            <a:r>
              <a:rPr lang="en-US" altLang="vi-VN" sz="1800" b="1" dirty="0"/>
              <a:t>H</a:t>
            </a:r>
            <a:r>
              <a:rPr lang="en-US" altLang="vi-VN" sz="1800" b="1" baseline="-25000" dirty="0"/>
              <a:t>5</a:t>
            </a:r>
            <a:r>
              <a:rPr lang="en-US" altLang="vi-VN" sz="1800" b="1" dirty="0"/>
              <a:t>NH</a:t>
            </a:r>
            <a:r>
              <a:rPr lang="en-US" altLang="vi-VN" sz="1800" b="1" baseline="-25000" dirty="0"/>
              <a:t>3</a:t>
            </a:r>
            <a:r>
              <a:rPr lang="en-US" altLang="vi-VN" sz="1800" b="1" dirty="0"/>
              <a:t>Cl</a:t>
            </a:r>
          </a:p>
        </p:txBody>
      </p:sp>
      <p:sp>
        <p:nvSpPr>
          <p:cNvPr id="5182" name="Text Box 565"/>
          <p:cNvSpPr txBox="1">
            <a:spLocks noChangeArrowheads="1"/>
          </p:cNvSpPr>
          <p:nvPr/>
        </p:nvSpPr>
        <p:spPr bwMode="auto">
          <a:xfrm>
            <a:off x="6019800" y="3657600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vi-VN" altLang="vi-VN" sz="1800"/>
          </a:p>
        </p:txBody>
      </p:sp>
      <p:sp>
        <p:nvSpPr>
          <p:cNvPr id="73276" name="Text Box 572"/>
          <p:cNvSpPr txBox="1">
            <a:spLocks noChangeArrowheads="1"/>
          </p:cNvSpPr>
          <p:nvPr/>
        </p:nvSpPr>
        <p:spPr bwMode="auto">
          <a:xfrm>
            <a:off x="7934325" y="2895417"/>
            <a:ext cx="100012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vi-VN" sz="1800" b="1" dirty="0" err="1"/>
              <a:t>Thuỷ</a:t>
            </a:r>
            <a:r>
              <a:rPr lang="en-US" altLang="vi-VN" sz="1800" b="1" dirty="0"/>
              <a:t> </a:t>
            </a:r>
            <a:r>
              <a:rPr lang="en-US" altLang="vi-VN" sz="1800" b="1" dirty="0" err="1"/>
              <a:t>phân</a:t>
            </a:r>
            <a:endParaRPr lang="en-US" altLang="vi-VN" sz="1800" b="1" dirty="0"/>
          </a:p>
        </p:txBody>
      </p:sp>
      <p:sp>
        <p:nvSpPr>
          <p:cNvPr id="73277" name="Text Box 573"/>
          <p:cNvSpPr txBox="1">
            <a:spLocks noChangeArrowheads="1"/>
          </p:cNvSpPr>
          <p:nvPr/>
        </p:nvSpPr>
        <p:spPr bwMode="auto">
          <a:xfrm>
            <a:off x="6048376" y="3864985"/>
            <a:ext cx="1371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/>
              <a:t>Este </a:t>
            </a:r>
            <a:r>
              <a:rPr lang="en-US" altLang="vi-VN" sz="1800" b="1" dirty="0" err="1"/>
              <a:t>hoá</a:t>
            </a:r>
            <a:endParaRPr lang="en-US" altLang="vi-VN" sz="1800" b="1" dirty="0"/>
          </a:p>
        </p:txBody>
      </p:sp>
      <p:sp>
        <p:nvSpPr>
          <p:cNvPr id="73278" name="Text Box 574"/>
          <p:cNvSpPr txBox="1">
            <a:spLocks noChangeArrowheads="1"/>
          </p:cNvSpPr>
          <p:nvPr/>
        </p:nvSpPr>
        <p:spPr bwMode="auto">
          <a:xfrm>
            <a:off x="4319588" y="4400547"/>
            <a:ext cx="160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/>
              <a:t>C</a:t>
            </a:r>
            <a:r>
              <a:rPr lang="en-US" altLang="vi-VN" sz="1800" b="1" baseline="-25000" dirty="0"/>
              <a:t>6</a:t>
            </a:r>
            <a:r>
              <a:rPr lang="en-US" altLang="vi-VN" sz="1800" b="1" dirty="0"/>
              <a:t>H</a:t>
            </a:r>
            <a:r>
              <a:rPr lang="en-US" altLang="vi-VN" sz="1800" b="1" baseline="-25000" dirty="0"/>
              <a:t>2</a:t>
            </a:r>
            <a:r>
              <a:rPr lang="en-US" altLang="vi-VN" sz="1800" b="1" dirty="0"/>
              <a:t>Br</a:t>
            </a:r>
            <a:r>
              <a:rPr lang="en-US" altLang="vi-VN" sz="1800" b="1" baseline="-25000" dirty="0"/>
              <a:t>3</a:t>
            </a:r>
            <a:r>
              <a:rPr lang="en-US" altLang="vi-VN" sz="1800" b="1" dirty="0"/>
              <a:t>NH</a:t>
            </a:r>
            <a:r>
              <a:rPr lang="en-US" altLang="vi-VN" sz="1800" b="1" baseline="-25000" dirty="0"/>
              <a:t>2</a:t>
            </a:r>
            <a:endParaRPr lang="en-US" altLang="vi-VN" sz="1800" b="1" dirty="0"/>
          </a:p>
        </p:txBody>
      </p:sp>
      <p:sp>
        <p:nvSpPr>
          <p:cNvPr id="73279" name="Text Box 575"/>
          <p:cNvSpPr txBox="1">
            <a:spLocks noChangeArrowheads="1"/>
          </p:cNvSpPr>
          <p:nvPr/>
        </p:nvSpPr>
        <p:spPr bwMode="auto">
          <a:xfrm>
            <a:off x="7934324" y="4767261"/>
            <a:ext cx="97631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 err="1"/>
              <a:t>Màu</a:t>
            </a:r>
            <a:r>
              <a:rPr lang="en-US" altLang="vi-VN" sz="1800" b="1" dirty="0"/>
              <a:t> </a:t>
            </a:r>
            <a:r>
              <a:rPr lang="en-US" altLang="vi-VN" sz="1800" b="1" dirty="0" err="1"/>
              <a:t>tím</a:t>
            </a:r>
            <a:endParaRPr lang="en-US" altLang="vi-VN" sz="1800" b="1" dirty="0"/>
          </a:p>
        </p:txBody>
      </p:sp>
      <p:sp>
        <p:nvSpPr>
          <p:cNvPr id="73280" name="Text Box 576"/>
          <p:cNvSpPr txBox="1">
            <a:spLocks noChangeArrowheads="1"/>
          </p:cNvSpPr>
          <p:nvPr/>
        </p:nvSpPr>
        <p:spPr bwMode="auto">
          <a:xfrm>
            <a:off x="5957888" y="5512592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 err="1"/>
              <a:t>Tạo</a:t>
            </a:r>
            <a:r>
              <a:rPr lang="en-US" altLang="vi-VN" sz="1800" b="1" dirty="0"/>
              <a:t> </a:t>
            </a:r>
            <a:r>
              <a:rPr lang="en-US" altLang="vi-VN" sz="1800" b="1" dirty="0" err="1"/>
              <a:t>peptit</a:t>
            </a:r>
            <a:endParaRPr lang="en-US" altLang="vi-VN" sz="1800" b="1" dirty="0"/>
          </a:p>
        </p:txBody>
      </p:sp>
      <p:sp>
        <p:nvSpPr>
          <p:cNvPr id="24" name="Text Box 560"/>
          <p:cNvSpPr txBox="1">
            <a:spLocks noChangeArrowheads="1"/>
          </p:cNvSpPr>
          <p:nvPr/>
        </p:nvSpPr>
        <p:spPr bwMode="auto">
          <a:xfrm>
            <a:off x="3001242" y="1018459"/>
            <a:ext cx="1343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sz="1800" b="1" dirty="0" smtClean="0">
                <a:solidFill>
                  <a:srgbClr val="FF0000"/>
                </a:solidFill>
              </a:rPr>
              <a:t>R-NH</a:t>
            </a:r>
            <a:r>
              <a:rPr lang="en-US" altLang="vi-VN" sz="1800" b="1" baseline="-25000" dirty="0" smtClean="0">
                <a:solidFill>
                  <a:srgbClr val="FF0000"/>
                </a:solidFill>
              </a:rPr>
              <a:t>2</a:t>
            </a:r>
            <a:endParaRPr lang="en-US" altLang="vi-VN" sz="1800" b="1" dirty="0">
              <a:solidFill>
                <a:srgbClr val="FF0000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0" y="-38825"/>
            <a:ext cx="9144000" cy="597625"/>
            <a:chOff x="0" y="-38825"/>
            <a:chExt cx="9144000" cy="597625"/>
          </a:xfrm>
        </p:grpSpPr>
        <p:pic>
          <p:nvPicPr>
            <p:cNvPr id="29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0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1643582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Rounded Rectangle 30"/>
            <p:cNvSpPr/>
            <p:nvPr/>
          </p:nvSpPr>
          <p:spPr bwMode="auto">
            <a:xfrm>
              <a:off x="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32" name="Rounded Rectangle 31"/>
            <p:cNvSpPr/>
            <p:nvPr/>
          </p:nvSpPr>
          <p:spPr bwMode="auto">
            <a:xfrm>
              <a:off x="853440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0" y="6324600"/>
            <a:ext cx="9144000" cy="533400"/>
            <a:chOff x="0" y="6324600"/>
            <a:chExt cx="9144000" cy="533400"/>
          </a:xfrm>
        </p:grpSpPr>
        <p:pic>
          <p:nvPicPr>
            <p:cNvPr id="34" name="Picture 27" descr="Hoja Carta2">
              <a:extLst>
                <a:ext uri="{FF2B5EF4-FFF2-40B4-BE49-F238E27FC236}">
                  <a16:creationId xmlns:a16="http://schemas.microsoft.com/office/drawing/2014/main" xmlns="" id="{BE59DA6B-F532-4D4E-97B6-A11819D5B5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 t="51007"/>
            <a:stretch>
              <a:fillRect/>
            </a:stretch>
          </p:blipFill>
          <p:spPr bwMode="auto">
            <a:xfrm>
              <a:off x="0" y="6324600"/>
              <a:ext cx="9144000" cy="533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19E80576-BD6C-4B3E-96D7-FF2525DC2940}"/>
                </a:ext>
              </a:extLst>
            </p:cNvPr>
            <p:cNvSpPr/>
            <p:nvPr/>
          </p:nvSpPr>
          <p:spPr>
            <a:xfrm>
              <a:off x="2878318" y="6488668"/>
              <a:ext cx="365356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err="1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Trường</a:t>
              </a:r>
              <a:r>
                <a:rPr lang="en-US" b="1" dirty="0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 CĐ </a:t>
              </a:r>
              <a:r>
                <a:rPr lang="en-US" b="1" dirty="0" err="1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Lý</a:t>
              </a:r>
              <a:r>
                <a:rPr lang="en-US" b="1" dirty="0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Tự</a:t>
              </a:r>
              <a:r>
                <a:rPr lang="en-US" b="1" dirty="0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Trọng</a:t>
              </a:r>
              <a:r>
                <a:rPr lang="en-US" b="1" dirty="0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>
                  <a:solidFill>
                    <a:srgbClr val="1909E5"/>
                  </a:solidFill>
                  <a:latin typeface="Times New Roman" pitchFamily="18" charset="0"/>
                  <a:cs typeface="Times New Roman" pitchFamily="18" charset="0"/>
                </a:rPr>
                <a:t>Tp.HCM</a:t>
              </a:r>
              <a:endPara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5659967" y="1029597"/>
            <a:ext cx="2319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b="1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COOH </a:t>
            </a:r>
            <a:endParaRPr lang="vi-VN" altLang="vi-VN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19800" y="1998551"/>
            <a:ext cx="1723549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Cl – CH</a:t>
            </a:r>
            <a:r>
              <a:rPr lang="en-US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endParaRPr lang="en-US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COOH </a:t>
            </a:r>
            <a:endParaRPr lang="vi-VN" altLang="vi-VN" b="1" dirty="0"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6520" y="2936981"/>
            <a:ext cx="1473480" cy="7017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en-US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endParaRPr lang="en-US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COONa</a:t>
            </a:r>
            <a:r>
              <a:rPr lang="en-US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vi-VN" altLang="vi-VN" b="1" dirty="0">
              <a:latin typeface="Times New Roman" panose="02020603050405020304" pitchFamily="18" charset="0"/>
            </a:endParaRPr>
          </a:p>
        </p:txBody>
      </p:sp>
      <p:sp>
        <p:nvSpPr>
          <p:cNvPr id="42" name="Text Box 563"/>
          <p:cNvSpPr txBox="1">
            <a:spLocks noChangeArrowheads="1"/>
          </p:cNvSpPr>
          <p:nvPr/>
        </p:nvSpPr>
        <p:spPr bwMode="auto">
          <a:xfrm>
            <a:off x="4288367" y="1014426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vi-VN" sz="1800" b="1" dirty="0" smtClean="0">
                <a:solidFill>
                  <a:srgbClr val="FF0000"/>
                </a:solidFill>
              </a:rPr>
              <a:t>C</a:t>
            </a:r>
            <a:r>
              <a:rPr lang="en-US" altLang="vi-VN" sz="1800" b="1" baseline="-25000" dirty="0" smtClean="0">
                <a:solidFill>
                  <a:srgbClr val="FF0000"/>
                </a:solidFill>
              </a:rPr>
              <a:t>6</a:t>
            </a:r>
            <a:r>
              <a:rPr lang="en-US" altLang="vi-VN" sz="1800" b="1" dirty="0" smtClean="0">
                <a:solidFill>
                  <a:srgbClr val="FF0000"/>
                </a:solidFill>
              </a:rPr>
              <a:t>H</a:t>
            </a:r>
            <a:r>
              <a:rPr lang="en-US" altLang="vi-VN" sz="1800" b="1" baseline="-25000" dirty="0" smtClean="0">
                <a:solidFill>
                  <a:srgbClr val="FF0000"/>
                </a:solidFill>
              </a:rPr>
              <a:t>5</a:t>
            </a:r>
            <a:r>
              <a:rPr lang="en-US" altLang="vi-VN" sz="1800" b="1" dirty="0" smtClean="0">
                <a:solidFill>
                  <a:srgbClr val="FF0000"/>
                </a:solidFill>
              </a:rPr>
              <a:t>NH</a:t>
            </a:r>
            <a:r>
              <a:rPr lang="en-US" altLang="vi-VN" sz="1800" b="1" baseline="-25000" dirty="0" smtClean="0">
                <a:solidFill>
                  <a:srgbClr val="FF0000"/>
                </a:solidFill>
              </a:rPr>
              <a:t>2</a:t>
            </a:r>
            <a:endParaRPr lang="en-US" altLang="vi-VN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477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73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73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73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73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7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264" grpId="0"/>
      <p:bldP spid="73265" grpId="0"/>
      <p:bldP spid="73267" grpId="0"/>
      <p:bldP spid="73276" grpId="0"/>
      <p:bldP spid="73277" grpId="0"/>
      <p:bldP spid="73278" grpId="0"/>
      <p:bldP spid="73279" grpId="0"/>
      <p:bldP spid="73280" grpId="0"/>
      <p:bldP spid="24" grpId="0"/>
      <p:bldP spid="4" grpId="0"/>
      <p:bldP spid="5" grpId="0"/>
      <p:bldP spid="6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43" name="Text Box 19"/>
          <p:cNvSpPr txBox="1">
            <a:spLocks noChangeArrowheads="1"/>
          </p:cNvSpPr>
          <p:nvPr/>
        </p:nvSpPr>
        <p:spPr bwMode="auto">
          <a:xfrm>
            <a:off x="476250" y="2600325"/>
            <a:ext cx="8001000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2800" u="sng" dirty="0" err="1">
                <a:solidFill>
                  <a:srgbClr val="C00000"/>
                </a:solidFill>
              </a:rPr>
              <a:t>Kết</a:t>
            </a:r>
            <a:r>
              <a:rPr lang="en-US" altLang="vi-VN" sz="2800" u="sng" dirty="0">
                <a:solidFill>
                  <a:srgbClr val="C00000"/>
                </a:solidFill>
              </a:rPr>
              <a:t> </a:t>
            </a:r>
            <a:r>
              <a:rPr lang="en-US" altLang="vi-VN" sz="2800" u="sng" dirty="0" err="1">
                <a:solidFill>
                  <a:srgbClr val="C00000"/>
                </a:solidFill>
              </a:rPr>
              <a:t>luận</a:t>
            </a:r>
            <a:r>
              <a:rPr lang="en-US" altLang="vi-VN" sz="2800" dirty="0">
                <a:solidFill>
                  <a:srgbClr val="C00000"/>
                </a:solidFill>
              </a:rPr>
              <a:t>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vi-VN" sz="2800" dirty="0"/>
              <a:t>- Amin </a:t>
            </a:r>
            <a:r>
              <a:rPr lang="en-US" altLang="vi-VN" sz="2800" dirty="0" err="1"/>
              <a:t>có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tính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chất</a:t>
            </a:r>
            <a:r>
              <a:rPr lang="en-US" altLang="vi-VN" sz="2800" dirty="0"/>
              <a:t> </a:t>
            </a:r>
            <a:r>
              <a:rPr lang="en-US" altLang="vi-VN" sz="2800" dirty="0" err="1"/>
              <a:t>bazơ</a:t>
            </a:r>
            <a:endParaRPr lang="en-US" altLang="vi-VN" sz="2800" dirty="0"/>
          </a:p>
          <a:p>
            <a:pPr eaLnBrk="1" hangingPunct="1">
              <a:spcBef>
                <a:spcPct val="50000"/>
              </a:spcBef>
            </a:pPr>
            <a:r>
              <a:rPr lang="en-US" altLang="vi-VN" sz="2800" dirty="0"/>
              <a:t>- Amino </a:t>
            </a:r>
            <a:r>
              <a:rPr lang="en-US" altLang="vi-VN" sz="2800" dirty="0" err="1"/>
              <a:t>axit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có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tính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chất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của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các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nhóm</a:t>
            </a:r>
            <a:r>
              <a:rPr lang="en-US" altLang="vi-VN" sz="2800" dirty="0"/>
              <a:t> NH</a:t>
            </a:r>
            <a:r>
              <a:rPr lang="en-US" altLang="vi-VN" sz="2800" baseline="-25000" dirty="0"/>
              <a:t>2</a:t>
            </a:r>
            <a:r>
              <a:rPr lang="en-US" altLang="vi-VN" sz="2800" dirty="0"/>
              <a:t> </a:t>
            </a:r>
            <a:r>
              <a:rPr lang="en-US" altLang="vi-VN" sz="2800" dirty="0" err="1"/>
              <a:t>và</a:t>
            </a:r>
            <a:r>
              <a:rPr lang="en-US" altLang="vi-VN" sz="2800" dirty="0"/>
              <a:t> COOH: </a:t>
            </a:r>
            <a:r>
              <a:rPr lang="en-US" altLang="vi-VN" sz="2800" dirty="0" err="1"/>
              <a:t>tham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gia</a:t>
            </a:r>
            <a:r>
              <a:rPr lang="en-US" altLang="vi-VN" sz="2800" dirty="0"/>
              <a:t> </a:t>
            </a:r>
            <a:r>
              <a:rPr lang="en-US" altLang="vi-VN" sz="2800" dirty="0" err="1"/>
              <a:t>phản</a:t>
            </a:r>
            <a:r>
              <a:rPr lang="en-US" altLang="vi-VN" sz="2800" dirty="0"/>
              <a:t> </a:t>
            </a:r>
            <a:r>
              <a:rPr lang="en-US" altLang="vi-VN" sz="2800" dirty="0" err="1"/>
              <a:t>ứng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trùng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ngưng</a:t>
            </a:r>
            <a:endParaRPr lang="en-US" altLang="vi-VN" sz="2800" dirty="0"/>
          </a:p>
          <a:p>
            <a:pPr eaLnBrk="1" hangingPunct="1">
              <a:spcBef>
                <a:spcPct val="50000"/>
              </a:spcBef>
            </a:pPr>
            <a:r>
              <a:rPr lang="en-US" altLang="vi-VN" sz="2800" dirty="0"/>
              <a:t>- Protein </a:t>
            </a:r>
            <a:r>
              <a:rPr lang="en-US" altLang="vi-VN" sz="2800" dirty="0" err="1"/>
              <a:t>có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tính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chất</a:t>
            </a:r>
            <a:r>
              <a:rPr lang="en-US" altLang="vi-VN" sz="2800" dirty="0"/>
              <a:t> </a:t>
            </a:r>
            <a:r>
              <a:rPr lang="en-US" altLang="vi-VN" sz="2800" dirty="0" err="1"/>
              <a:t>của</a:t>
            </a:r>
            <a:r>
              <a:rPr lang="en-US" altLang="vi-VN" sz="2800" dirty="0"/>
              <a:t> </a:t>
            </a:r>
            <a:r>
              <a:rPr lang="en-US" altLang="vi-VN" sz="2800" dirty="0" err="1"/>
              <a:t>nhóm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peptit</a:t>
            </a:r>
            <a:r>
              <a:rPr lang="en-US" altLang="vi-VN" sz="2800" dirty="0"/>
              <a:t> CO-NH: </a:t>
            </a:r>
            <a:r>
              <a:rPr lang="en-US" altLang="vi-VN" sz="2800" dirty="0" err="1"/>
              <a:t>tham</a:t>
            </a:r>
            <a:r>
              <a:rPr lang="en-US" altLang="vi-VN" sz="2800" dirty="0"/>
              <a:t> </a:t>
            </a:r>
            <a:r>
              <a:rPr lang="en-US" altLang="vi-VN" sz="2800" dirty="0" err="1"/>
              <a:t>gia</a:t>
            </a:r>
            <a:r>
              <a:rPr lang="en-US" altLang="vi-VN" sz="2800" dirty="0"/>
              <a:t> </a:t>
            </a:r>
            <a:r>
              <a:rPr lang="en-US" altLang="vi-VN" sz="2800" dirty="0" err="1"/>
              <a:t>phản</a:t>
            </a:r>
            <a:r>
              <a:rPr lang="en-US" altLang="vi-VN" sz="2800" dirty="0"/>
              <a:t> </a:t>
            </a:r>
            <a:r>
              <a:rPr lang="en-US" altLang="vi-VN" sz="2800" dirty="0" err="1"/>
              <a:t>ứng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thuỷ</a:t>
            </a:r>
            <a:r>
              <a:rPr lang="en-US" altLang="vi-VN" sz="2800" dirty="0"/>
              <a:t> </a:t>
            </a:r>
            <a:r>
              <a:rPr lang="en-US" altLang="vi-VN" sz="2800" dirty="0" err="1"/>
              <a:t>phân</a:t>
            </a:r>
            <a:r>
              <a:rPr lang="en-US" altLang="vi-VN" sz="2800" dirty="0"/>
              <a:t>, </a:t>
            </a:r>
            <a:r>
              <a:rPr lang="en-US" altLang="vi-VN" sz="2800" dirty="0" err="1"/>
              <a:t>có</a:t>
            </a:r>
            <a:r>
              <a:rPr lang="en-US" altLang="vi-VN" sz="2800" dirty="0"/>
              <a:t> </a:t>
            </a:r>
            <a:r>
              <a:rPr lang="en-US" altLang="vi-VN" sz="2800" dirty="0" err="1"/>
              <a:t>phản</a:t>
            </a:r>
            <a:r>
              <a:rPr lang="en-US" altLang="vi-VN" sz="2800" dirty="0"/>
              <a:t> </a:t>
            </a:r>
            <a:r>
              <a:rPr lang="en-US" altLang="vi-VN" sz="2800" dirty="0" err="1"/>
              <a:t>ứng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màu</a:t>
            </a:r>
            <a:r>
              <a:rPr lang="en-US" altLang="vi-VN" sz="2800" dirty="0"/>
              <a:t> </a:t>
            </a:r>
            <a:r>
              <a:rPr lang="en-US" altLang="vi-VN" sz="2800" dirty="0" err="1"/>
              <a:t>đặc</a:t>
            </a:r>
            <a:r>
              <a:rPr lang="en-US" altLang="vi-VN" sz="2800" dirty="0"/>
              <a:t> </a:t>
            </a:r>
            <a:r>
              <a:rPr lang="en-US" altLang="vi-VN" sz="2800" dirty="0" err="1"/>
              <a:t>trưng</a:t>
            </a:r>
            <a:r>
              <a:rPr lang="en-US" altLang="vi-VN" sz="2800" dirty="0"/>
              <a:t> </a:t>
            </a:r>
            <a:r>
              <a:rPr lang="en-US" altLang="vi-VN" sz="2800" dirty="0" err="1"/>
              <a:t>với</a:t>
            </a:r>
            <a:r>
              <a:rPr lang="en-US" altLang="vi-VN" sz="2800" dirty="0"/>
              <a:t> </a:t>
            </a:r>
            <a:r>
              <a:rPr lang="en-US" altLang="vi-VN" sz="2800" dirty="0" smtClean="0"/>
              <a:t>Cu(OH)</a:t>
            </a:r>
            <a:r>
              <a:rPr lang="en-US" altLang="vi-VN" sz="2800" baseline="-25000" dirty="0" smtClean="0"/>
              <a:t>2</a:t>
            </a:r>
            <a:r>
              <a:rPr lang="en-US" altLang="vi-VN" sz="2800" dirty="0" smtClean="0"/>
              <a:t> </a:t>
            </a:r>
            <a:r>
              <a:rPr lang="en-US" altLang="vi-VN" sz="2800" dirty="0"/>
              <a:t>.</a:t>
            </a:r>
          </a:p>
        </p:txBody>
      </p:sp>
      <p:pic>
        <p:nvPicPr>
          <p:cNvPr id="6" name="Picture 27" descr="Hoja Carta2">
            <a:extLst>
              <a:ext uri="{FF2B5EF4-FFF2-40B4-BE49-F238E27FC236}">
                <a16:creationId xmlns:a16="http://schemas.microsoft.com/office/drawing/2014/main" xmlns="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6"/>
          <p:cNvGrpSpPr/>
          <p:nvPr/>
        </p:nvGrpSpPr>
        <p:grpSpPr>
          <a:xfrm>
            <a:off x="0" y="-38825"/>
            <a:ext cx="9144000" cy="597625"/>
            <a:chOff x="0" y="-38825"/>
            <a:chExt cx="9144000" cy="597625"/>
          </a:xfrm>
        </p:grpSpPr>
        <p:pic>
          <p:nvPicPr>
            <p:cNvPr id="8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0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1643582" y="-38825"/>
              <a:ext cx="7500418" cy="47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Rounded Rectangle 9"/>
            <p:cNvSpPr/>
            <p:nvPr/>
          </p:nvSpPr>
          <p:spPr bwMode="auto">
            <a:xfrm>
              <a:off x="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/>
          </p:nvSpPr>
          <p:spPr bwMode="auto">
            <a:xfrm>
              <a:off x="8534400" y="0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91260" y="1227425"/>
            <a:ext cx="46201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b="1" dirty="0" smtClean="0">
                <a:solidFill>
                  <a:srgbClr val="008000"/>
                </a:solidFill>
              </a:rPr>
              <a:t>1.  </a:t>
            </a:r>
            <a:r>
              <a:rPr lang="en-US" altLang="vi-VN" b="1" dirty="0" err="1">
                <a:solidFill>
                  <a:srgbClr val="008000"/>
                </a:solidFill>
              </a:rPr>
              <a:t>Kiến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Thức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Cần</a:t>
            </a:r>
            <a:r>
              <a:rPr lang="en-US" altLang="vi-VN" b="1" dirty="0">
                <a:solidFill>
                  <a:srgbClr val="008000"/>
                </a:solidFill>
              </a:rPr>
              <a:t> </a:t>
            </a:r>
            <a:r>
              <a:rPr lang="en-US" altLang="vi-VN" b="1" dirty="0" err="1">
                <a:solidFill>
                  <a:srgbClr val="008000"/>
                </a:solidFill>
              </a:rPr>
              <a:t>Nhớ</a:t>
            </a:r>
            <a:endParaRPr lang="en-US" altLang="vi-VN" b="1" dirty="0">
              <a:solidFill>
                <a:srgbClr val="008000"/>
              </a:solidFill>
            </a:endParaRPr>
          </a:p>
        </p:txBody>
      </p:sp>
      <p:sp>
        <p:nvSpPr>
          <p:cNvPr id="13" name="AutoShape 52">
            <a:extLst>
              <a:ext uri="{FF2B5EF4-FFF2-40B4-BE49-F238E27FC236}">
                <a16:creationId xmlns:a16="http://schemas.microsoft.com/office/drawing/2014/main" xmlns="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647700" y="351413"/>
            <a:ext cx="7658100" cy="715388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2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vi-VN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32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2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XVIII</a:t>
            </a:r>
            <a:endParaRPr lang="vi-VN" sz="32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26"/>
          <p:cNvSpPr txBox="1">
            <a:spLocks noChangeArrowheads="1"/>
          </p:cNvSpPr>
          <p:nvPr/>
        </p:nvSpPr>
        <p:spPr bwMode="auto">
          <a:xfrm>
            <a:off x="484996" y="1828079"/>
            <a:ext cx="4784191" cy="5191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2800" b="1" dirty="0" smtClean="0">
                <a:solidFill>
                  <a:srgbClr val="4B4619"/>
                </a:solidFill>
              </a:rPr>
              <a:t>1.2.Tính </a:t>
            </a:r>
            <a:r>
              <a:rPr lang="en-US" altLang="vi-VN" sz="2800" b="1" dirty="0" err="1">
                <a:solidFill>
                  <a:srgbClr val="4B4619"/>
                </a:solidFill>
              </a:rPr>
              <a:t>chất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hoá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học</a:t>
            </a:r>
            <a:r>
              <a:rPr lang="en-US" altLang="vi-VN" sz="2800" b="1" dirty="0">
                <a:solidFill>
                  <a:srgbClr val="4B4619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582119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632936" y="1765294"/>
            <a:ext cx="619150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382713" algn="l"/>
                <a:tab pos="160655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382713" algn="l"/>
                <a:tab pos="16065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382713" algn="l"/>
                <a:tab pos="160655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382713" algn="l"/>
                <a:tab pos="160655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R- NH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HCl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  R - NH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Cl</a:t>
            </a:r>
            <a:r>
              <a:rPr lang="en-US" alt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6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HCl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C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6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389225" y="1066800"/>
            <a:ext cx="8686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6"/>
          <p:cNvSpPr txBox="1">
            <a:spLocks noChangeArrowheads="1"/>
          </p:cNvSpPr>
          <p:nvPr/>
        </p:nvSpPr>
        <p:spPr bwMode="auto">
          <a:xfrm>
            <a:off x="598322" y="438875"/>
            <a:ext cx="4784191" cy="5191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2800" b="1" dirty="0" smtClean="0">
                <a:solidFill>
                  <a:srgbClr val="4B4619"/>
                </a:solidFill>
              </a:rPr>
              <a:t>1. 2.Tính </a:t>
            </a:r>
            <a:r>
              <a:rPr lang="en-US" altLang="vi-VN" sz="2800" b="1" dirty="0" err="1">
                <a:solidFill>
                  <a:srgbClr val="4B4619"/>
                </a:solidFill>
              </a:rPr>
              <a:t>chất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hoá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học</a:t>
            </a:r>
            <a:r>
              <a:rPr lang="en-US" altLang="vi-VN" sz="2800" b="1" dirty="0">
                <a:solidFill>
                  <a:srgbClr val="4B4619"/>
                </a:solidFill>
              </a:rPr>
              <a:t>: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32936" y="3108727"/>
            <a:ext cx="84010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HCl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HOOC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–NH</a:t>
            </a:r>
            <a:r>
              <a:rPr lang="en-US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Cl</a:t>
            </a:r>
            <a:r>
              <a:rPr lang="en-US" sz="28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68472" y="4495800"/>
            <a:ext cx="878200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HOOC – CH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NH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NaOH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CH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COONa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H</a:t>
            </a:r>
            <a:r>
              <a:rPr lang="en-US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600" dirty="0"/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304800" y="3962400"/>
            <a:ext cx="8686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alt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2612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Box 26"/>
          <p:cNvSpPr txBox="1">
            <a:spLocks noChangeArrowheads="1"/>
          </p:cNvSpPr>
          <p:nvPr/>
        </p:nvSpPr>
        <p:spPr bwMode="auto">
          <a:xfrm>
            <a:off x="598322" y="438875"/>
            <a:ext cx="4784191" cy="5191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2800" b="1" dirty="0" smtClean="0">
                <a:solidFill>
                  <a:srgbClr val="4B4619"/>
                </a:solidFill>
              </a:rPr>
              <a:t>1. 2.Tính </a:t>
            </a:r>
            <a:r>
              <a:rPr lang="en-US" altLang="vi-VN" sz="2800" b="1" dirty="0" err="1">
                <a:solidFill>
                  <a:srgbClr val="4B4619"/>
                </a:solidFill>
              </a:rPr>
              <a:t>chất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hoá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học</a:t>
            </a:r>
            <a:r>
              <a:rPr lang="en-US" altLang="vi-VN" sz="2800" b="1" dirty="0">
                <a:solidFill>
                  <a:srgbClr val="4B4619"/>
                </a:solidFill>
              </a:rPr>
              <a:t>: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8581" y="1207869"/>
            <a:ext cx="8726837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71199" y="1967102"/>
            <a:ext cx="906780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  <a:tabLst>
                <a:tab pos="6031230" algn="l"/>
              </a:tabLst>
            </a:pP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OH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C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pt-BR" sz="2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sym typeface="Wingdings 3" panose="05040102010807070707" pitchFamily="18" charset="2"/>
              </a:rPr>
              <a:t>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COOC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pt-BR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pt-BR" sz="26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pt-BR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3217" y="2654350"/>
            <a:ext cx="88392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275874" y="3401001"/>
            <a:ext cx="8763000" cy="1227936"/>
            <a:chOff x="326571" y="2804810"/>
            <a:chExt cx="8763000" cy="1227936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5"/>
            <a:srcRect l="10275" r="14119" b="31924"/>
            <a:stretch/>
          </p:blipFill>
          <p:spPr>
            <a:xfrm>
              <a:off x="326571" y="2804810"/>
              <a:ext cx="8763000" cy="1118704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>
              <a:off x="576782" y="3509526"/>
              <a:ext cx="31229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axit ε-aminocaproic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101695" y="3509526"/>
              <a:ext cx="17972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Bef>
                  <a:spcPts val="600"/>
                </a:spcBef>
                <a:spcAft>
                  <a:spcPts val="0"/>
                </a:spcAft>
                <a:tabLst>
                  <a:tab pos="6031230" algn="l"/>
                </a:tabLst>
              </a:pPr>
              <a:r>
                <a:rPr lang="pt-BR" sz="28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policaproic</a:t>
              </a:r>
              <a:endPara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0267868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5" grpId="0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2A383643-26D8-411B-B806-F1AEA949F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D6B1FAFD-511E-4F7E-AA2B-0BA69465A32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Rectangle 9"/>
          <p:cNvSpPr>
            <a:spLocks noChangeArrowheads="1"/>
          </p:cNvSpPr>
          <p:nvPr/>
        </p:nvSpPr>
        <p:spPr bwMode="auto">
          <a:xfrm>
            <a:off x="316260" y="1316182"/>
            <a:ext cx="64771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US" alt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anilin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 Box 8"/>
          <p:cNvSpPr txBox="1">
            <a:spLocks noChangeArrowheads="1"/>
          </p:cNvSpPr>
          <p:nvPr/>
        </p:nvSpPr>
        <p:spPr bwMode="auto">
          <a:xfrm>
            <a:off x="847887" y="5113914"/>
            <a:ext cx="680345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nhận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anilin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6"/>
          <p:cNvSpPr>
            <a:spLocks noChangeArrowheads="1"/>
          </p:cNvSpPr>
          <p:nvPr/>
        </p:nvSpPr>
        <p:spPr bwMode="auto">
          <a:xfrm>
            <a:off x="760202" y="4366741"/>
            <a:ext cx="81110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+ 3Br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</a:t>
            </a:r>
            <a:r>
              <a:rPr lang="en-US" altLang="en-US" sz="28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↓</a:t>
            </a:r>
            <a:r>
              <a:rPr lang="en-US" altLang="en-US" sz="28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trắng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+ 3HBr                                </a:t>
            </a:r>
            <a:endParaRPr lang="en-US" altLang="en-US" sz="28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09333" y="2171623"/>
            <a:ext cx="8559680" cy="1813468"/>
            <a:chOff x="309333" y="2627400"/>
            <a:chExt cx="8559680" cy="1813468"/>
          </a:xfrm>
        </p:grpSpPr>
        <p:grpSp>
          <p:nvGrpSpPr>
            <p:cNvPr id="22" name="Group 10"/>
            <p:cNvGrpSpPr>
              <a:grpSpLocks/>
            </p:cNvGrpSpPr>
            <p:nvPr/>
          </p:nvGrpSpPr>
          <p:grpSpPr bwMode="auto">
            <a:xfrm>
              <a:off x="309333" y="2928095"/>
              <a:ext cx="1544448" cy="499078"/>
              <a:chOff x="884" y="3362"/>
              <a:chExt cx="635" cy="363"/>
            </a:xfrm>
          </p:grpSpPr>
          <p:grpSp>
            <p:nvGrpSpPr>
              <p:cNvPr id="48" name="Group 11"/>
              <p:cNvGrpSpPr>
                <a:grpSpLocks/>
              </p:cNvGrpSpPr>
              <p:nvPr/>
            </p:nvGrpSpPr>
            <p:grpSpPr bwMode="auto">
              <a:xfrm>
                <a:off x="884" y="3362"/>
                <a:ext cx="522" cy="363"/>
                <a:chOff x="884" y="3453"/>
                <a:chExt cx="590" cy="363"/>
              </a:xfrm>
            </p:grpSpPr>
            <p:sp>
              <p:nvSpPr>
                <p:cNvPr id="50" name="Oval 12"/>
                <p:cNvSpPr>
                  <a:spLocks noChangeArrowheads="1"/>
                </p:cNvSpPr>
                <p:nvPr/>
              </p:nvSpPr>
              <p:spPr bwMode="auto">
                <a:xfrm>
                  <a:off x="998" y="3498"/>
                  <a:ext cx="363" cy="258"/>
                </a:xfrm>
                <a:prstGeom prst="ellips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1" name="Line 13"/>
                <p:cNvSpPr>
                  <a:spLocks noChangeShapeType="1"/>
                </p:cNvSpPr>
                <p:nvPr/>
              </p:nvSpPr>
              <p:spPr bwMode="auto">
                <a:xfrm>
                  <a:off x="1020" y="3453"/>
                  <a:ext cx="295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2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884" y="3453"/>
                  <a:ext cx="136" cy="1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3" name="Line 15"/>
                <p:cNvSpPr>
                  <a:spLocks noChangeShapeType="1"/>
                </p:cNvSpPr>
                <p:nvPr/>
              </p:nvSpPr>
              <p:spPr bwMode="auto">
                <a:xfrm flipH="1" flipV="1">
                  <a:off x="1020" y="3816"/>
                  <a:ext cx="295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4" name="Line 16"/>
                <p:cNvSpPr>
                  <a:spLocks noChangeShapeType="1"/>
                </p:cNvSpPr>
                <p:nvPr/>
              </p:nvSpPr>
              <p:spPr bwMode="auto">
                <a:xfrm>
                  <a:off x="884" y="3589"/>
                  <a:ext cx="136" cy="22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5" name="Line 17"/>
                <p:cNvSpPr>
                  <a:spLocks noChangeShapeType="1"/>
                </p:cNvSpPr>
                <p:nvPr/>
              </p:nvSpPr>
              <p:spPr bwMode="auto">
                <a:xfrm flipH="1" flipV="1">
                  <a:off x="1315" y="3453"/>
                  <a:ext cx="159" cy="18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6" name="Line 18"/>
                <p:cNvSpPr>
                  <a:spLocks noChangeShapeType="1"/>
                </p:cNvSpPr>
                <p:nvPr/>
              </p:nvSpPr>
              <p:spPr bwMode="auto">
                <a:xfrm flipH="1">
                  <a:off x="1315" y="3634"/>
                  <a:ext cx="159" cy="182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9" name="Line 19"/>
              <p:cNvSpPr>
                <a:spLocks noChangeShapeType="1"/>
              </p:cNvSpPr>
              <p:nvPr/>
            </p:nvSpPr>
            <p:spPr bwMode="auto">
              <a:xfrm>
                <a:off x="1406" y="3543"/>
                <a:ext cx="11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3" name="Text Box 20"/>
            <p:cNvSpPr txBox="1">
              <a:spLocks noChangeArrowheads="1"/>
            </p:cNvSpPr>
            <p:nvPr/>
          </p:nvSpPr>
          <p:spPr bwMode="auto">
            <a:xfrm>
              <a:off x="1304104" y="3083455"/>
              <a:ext cx="1685516" cy="523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1"/>
            <p:cNvSpPr txBox="1">
              <a:spLocks noChangeArrowheads="1"/>
            </p:cNvSpPr>
            <p:nvPr/>
          </p:nvSpPr>
          <p:spPr bwMode="auto">
            <a:xfrm>
              <a:off x="1824595" y="2928095"/>
              <a:ext cx="281359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NH</a:t>
              </a:r>
              <a:r>
                <a:rPr lang="en-US" alt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+ 3Br</a:t>
              </a:r>
              <a:r>
                <a:rPr lang="en-US" alt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   Br</a:t>
              </a:r>
              <a:endPara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 Box 22"/>
            <p:cNvSpPr txBox="1">
              <a:spLocks noChangeArrowheads="1"/>
            </p:cNvSpPr>
            <p:nvPr/>
          </p:nvSpPr>
          <p:spPr bwMode="auto">
            <a:xfrm>
              <a:off x="6146793" y="2957911"/>
              <a:ext cx="272222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NH</a:t>
              </a:r>
              <a:r>
                <a:rPr lang="en-US" altLang="en-US" sz="28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+   </a:t>
              </a: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3HBr</a:t>
              </a:r>
            </a:p>
          </p:txBody>
        </p:sp>
        <p:grpSp>
          <p:nvGrpSpPr>
            <p:cNvPr id="28" name="Group 23"/>
            <p:cNvGrpSpPr>
              <a:grpSpLocks/>
            </p:cNvGrpSpPr>
            <p:nvPr/>
          </p:nvGrpSpPr>
          <p:grpSpPr bwMode="auto">
            <a:xfrm>
              <a:off x="4572000" y="2891375"/>
              <a:ext cx="1819287" cy="779552"/>
              <a:chOff x="2631" y="3090"/>
              <a:chExt cx="748" cy="567"/>
            </a:xfrm>
          </p:grpSpPr>
          <p:grpSp>
            <p:nvGrpSpPr>
              <p:cNvPr id="35" name="Group 24"/>
              <p:cNvGrpSpPr>
                <a:grpSpLocks/>
              </p:cNvGrpSpPr>
              <p:nvPr/>
            </p:nvGrpSpPr>
            <p:grpSpPr bwMode="auto">
              <a:xfrm>
                <a:off x="2744" y="3181"/>
                <a:ext cx="635" cy="363"/>
                <a:chOff x="884" y="3362"/>
                <a:chExt cx="635" cy="363"/>
              </a:xfrm>
            </p:grpSpPr>
            <p:grpSp>
              <p:nvGrpSpPr>
                <p:cNvPr id="39" name="Group 25"/>
                <p:cNvGrpSpPr>
                  <a:grpSpLocks/>
                </p:cNvGrpSpPr>
                <p:nvPr/>
              </p:nvGrpSpPr>
              <p:grpSpPr bwMode="auto">
                <a:xfrm>
                  <a:off x="884" y="3362"/>
                  <a:ext cx="522" cy="363"/>
                  <a:chOff x="884" y="3453"/>
                  <a:chExt cx="590" cy="363"/>
                </a:xfrm>
              </p:grpSpPr>
              <p:sp>
                <p:nvSpPr>
                  <p:cNvPr id="41" name="Oval 26"/>
                  <p:cNvSpPr>
                    <a:spLocks noChangeArrowheads="1"/>
                  </p:cNvSpPr>
                  <p:nvPr/>
                </p:nvSpPr>
                <p:spPr bwMode="auto">
                  <a:xfrm>
                    <a:off x="998" y="3498"/>
                    <a:ext cx="363" cy="258"/>
                  </a:xfrm>
                  <a:prstGeom prst="ellips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>
                    <a:lvl1pPr>
                      <a:spcBef>
                        <a:spcPct val="20000"/>
                      </a:spcBef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en-US" alt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2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020" y="3453"/>
                    <a:ext cx="295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3" name="Line 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84" y="3453"/>
                    <a:ext cx="136" cy="136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4" name="Line 29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020" y="3816"/>
                    <a:ext cx="295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5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884" y="3589"/>
                    <a:ext cx="136" cy="227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6" name="Line 31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315" y="3453"/>
                    <a:ext cx="159" cy="181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sp>
                <p:nvSpPr>
                  <p:cNvPr id="47" name="Line 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15" y="3634"/>
                    <a:ext cx="159" cy="182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en-US" sz="28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p:grpSp>
            <p:sp>
              <p:nvSpPr>
                <p:cNvPr id="40" name="Line 33"/>
                <p:cNvSpPr>
                  <a:spLocks noChangeShapeType="1"/>
                </p:cNvSpPr>
                <p:nvPr/>
              </p:nvSpPr>
              <p:spPr bwMode="auto">
                <a:xfrm>
                  <a:off x="1406" y="3543"/>
                  <a:ext cx="11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 sz="280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6" name="Line 34"/>
              <p:cNvSpPr>
                <a:spLocks noChangeShapeType="1"/>
              </p:cNvSpPr>
              <p:nvPr/>
            </p:nvSpPr>
            <p:spPr bwMode="auto">
              <a:xfrm flipV="1">
                <a:off x="3129" y="3090"/>
                <a:ext cx="91" cy="6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7" name="Line 35"/>
              <p:cNvSpPr>
                <a:spLocks noChangeShapeType="1"/>
              </p:cNvSpPr>
              <p:nvPr/>
            </p:nvSpPr>
            <p:spPr bwMode="auto">
              <a:xfrm>
                <a:off x="2631" y="3317"/>
                <a:ext cx="11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8" name="Line 36"/>
              <p:cNvSpPr>
                <a:spLocks noChangeShapeType="1"/>
              </p:cNvSpPr>
              <p:nvPr/>
            </p:nvSpPr>
            <p:spPr bwMode="auto">
              <a:xfrm>
                <a:off x="3129" y="3543"/>
                <a:ext cx="91" cy="11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 sz="28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9" name="Text Box 37"/>
            <p:cNvSpPr txBox="1">
              <a:spLocks noChangeArrowheads="1"/>
            </p:cNvSpPr>
            <p:nvPr/>
          </p:nvSpPr>
          <p:spPr bwMode="auto">
            <a:xfrm>
              <a:off x="5919440" y="2627400"/>
              <a:ext cx="705339" cy="523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800">
                  <a:latin typeface="Times New Roman" panose="02020603050405020304" pitchFamily="18" charset="0"/>
                  <a:cs typeface="Times New Roman" panose="02020603050405020304" pitchFamily="18" charset="0"/>
                </a:rPr>
                <a:t>Br</a:t>
              </a:r>
            </a:p>
          </p:txBody>
        </p:sp>
        <p:sp>
          <p:nvSpPr>
            <p:cNvPr id="33" name="Text Box 38"/>
            <p:cNvSpPr txBox="1">
              <a:spLocks noChangeArrowheads="1"/>
            </p:cNvSpPr>
            <p:nvPr/>
          </p:nvSpPr>
          <p:spPr bwMode="auto">
            <a:xfrm>
              <a:off x="5919440" y="3438574"/>
              <a:ext cx="705339" cy="523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2800">
                  <a:latin typeface="Times New Roman" panose="02020603050405020304" pitchFamily="18" charset="0"/>
                  <a:cs typeface="Times New Roman" panose="02020603050405020304" pitchFamily="18" charset="0"/>
                </a:rPr>
                <a:t>Br</a:t>
              </a:r>
            </a:p>
          </p:txBody>
        </p:sp>
        <p:sp>
          <p:nvSpPr>
            <p:cNvPr id="34" name="Line 39"/>
            <p:cNvSpPr>
              <a:spLocks noChangeShapeType="1"/>
            </p:cNvSpPr>
            <p:nvPr/>
          </p:nvSpPr>
          <p:spPr bwMode="auto">
            <a:xfrm>
              <a:off x="7239000" y="3173224"/>
              <a:ext cx="0" cy="5307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7214397" y="3416501"/>
              <a:ext cx="1143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Trắng</a:t>
              </a:r>
              <a:endParaRPr 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3948901" y="3917648"/>
              <a:ext cx="392575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(2,4,6-tribromanilin)</a:t>
              </a:r>
              <a:endParaRPr lang="en-US" altLang="en-US" sz="28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598322" y="438875"/>
            <a:ext cx="4784191" cy="519113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2800" b="1" dirty="0" smtClean="0">
                <a:solidFill>
                  <a:srgbClr val="4B4619"/>
                </a:solidFill>
              </a:rPr>
              <a:t>1. 2.Tính </a:t>
            </a:r>
            <a:r>
              <a:rPr lang="en-US" altLang="vi-VN" sz="2800" b="1" dirty="0" err="1">
                <a:solidFill>
                  <a:srgbClr val="4B4619"/>
                </a:solidFill>
              </a:rPr>
              <a:t>chất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hoá</a:t>
            </a:r>
            <a:r>
              <a:rPr lang="en-US" altLang="vi-VN" sz="2800" b="1" dirty="0">
                <a:solidFill>
                  <a:srgbClr val="4B4619"/>
                </a:solidFill>
              </a:rPr>
              <a:t> </a:t>
            </a:r>
            <a:r>
              <a:rPr lang="en-US" altLang="vi-VN" sz="2800" b="1" dirty="0" err="1">
                <a:solidFill>
                  <a:srgbClr val="4B4619"/>
                </a:solidFill>
              </a:rPr>
              <a:t>học</a:t>
            </a:r>
            <a:r>
              <a:rPr lang="en-US" altLang="vi-VN" sz="2800" b="1" dirty="0">
                <a:solidFill>
                  <a:srgbClr val="4B4619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85881022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5334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1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11267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 altLang="vi-VN" smtClean="0">
              <a:solidFill>
                <a:srgbClr val="000000"/>
              </a:solidFill>
            </a:endParaRPr>
          </a:p>
        </p:txBody>
      </p:sp>
      <p:sp>
        <p:nvSpPr>
          <p:cNvPr id="11268" name="Oval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 altLang="vi-VN" smtClean="0">
              <a:solidFill>
                <a:srgbClr val="000000"/>
              </a:solidFill>
            </a:endParaRPr>
          </a:p>
        </p:txBody>
      </p:sp>
      <p:sp>
        <p:nvSpPr>
          <p:cNvPr id="11269" name="Oval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57200" y="48768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 altLang="vi-VN" smtClean="0">
              <a:solidFill>
                <a:srgbClr val="000000"/>
              </a:solidFill>
            </a:endParaRPr>
          </a:p>
        </p:txBody>
      </p:sp>
      <p:sp>
        <p:nvSpPr>
          <p:cNvPr id="11270" name="Oval 6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 altLang="vi-VN" smtClean="0">
              <a:solidFill>
                <a:srgbClr val="000000"/>
              </a:solidFill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371600" y="29464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smtClean="0">
                <a:solidFill>
                  <a:srgbClr val="4B4619"/>
                </a:solidFill>
              </a:rPr>
              <a:t>Một</a:t>
            </a:r>
            <a:endParaRPr lang="en-US" altLang="vi-VN" sz="3600" baseline="30000" smtClean="0">
              <a:solidFill>
                <a:srgbClr val="4B4619"/>
              </a:solidFill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371600" y="39243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smtClean="0">
                <a:solidFill>
                  <a:srgbClr val="4B4619"/>
                </a:solidFill>
              </a:rPr>
              <a:t>Hai 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371600" y="49149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smtClean="0">
                <a:solidFill>
                  <a:srgbClr val="4B4619"/>
                </a:solidFill>
              </a:rPr>
              <a:t>Ba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1371600" y="59055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smtClean="0">
                <a:solidFill>
                  <a:srgbClr val="4B4619"/>
                </a:solidFill>
              </a:rPr>
              <a:t>Chưa xác định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1447800" y="1490663"/>
            <a:ext cx="746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vi-VN" sz="3600" smtClean="0">
                <a:solidFill>
                  <a:srgbClr val="800000"/>
                </a:solidFill>
              </a:rPr>
              <a:t>CH</a:t>
            </a:r>
            <a:r>
              <a:rPr lang="en-US" altLang="vi-VN" sz="3600" baseline="-25000" smtClean="0">
                <a:solidFill>
                  <a:srgbClr val="800000"/>
                </a:solidFill>
              </a:rPr>
              <a:t>3</a:t>
            </a:r>
            <a:r>
              <a:rPr lang="en-US" altLang="vi-VN" sz="3600" smtClean="0">
                <a:solidFill>
                  <a:srgbClr val="800000"/>
                </a:solidFill>
              </a:rPr>
              <a:t>N(CH</a:t>
            </a:r>
            <a:r>
              <a:rPr lang="en-US" altLang="vi-VN" sz="3600" baseline="-25000" smtClean="0">
                <a:solidFill>
                  <a:srgbClr val="800000"/>
                </a:solidFill>
              </a:rPr>
              <a:t>2</a:t>
            </a:r>
            <a:r>
              <a:rPr lang="en-US" altLang="vi-VN" sz="3600" smtClean="0">
                <a:solidFill>
                  <a:srgbClr val="800000"/>
                </a:solidFill>
              </a:rPr>
              <a:t>CH</a:t>
            </a:r>
            <a:r>
              <a:rPr lang="en-US" altLang="vi-VN" sz="3600" baseline="-25000" smtClean="0">
                <a:solidFill>
                  <a:srgbClr val="800000"/>
                </a:solidFill>
              </a:rPr>
              <a:t>3</a:t>
            </a:r>
            <a:r>
              <a:rPr lang="en-US" altLang="vi-VN" sz="3600" smtClean="0">
                <a:solidFill>
                  <a:srgbClr val="800000"/>
                </a:solidFill>
              </a:rPr>
              <a:t>)</a:t>
            </a:r>
            <a:r>
              <a:rPr lang="en-US" altLang="vi-VN" sz="3600" baseline="-25000" smtClean="0">
                <a:solidFill>
                  <a:srgbClr val="800000"/>
                </a:solidFill>
              </a:rPr>
              <a:t>2</a:t>
            </a:r>
            <a:r>
              <a:rPr lang="en-US" altLang="vi-VN" sz="3600" smtClean="0">
                <a:solidFill>
                  <a:srgbClr val="800000"/>
                </a:solidFill>
              </a:rPr>
              <a:t> là amin bậc mấy ?</a:t>
            </a:r>
          </a:p>
        </p:txBody>
      </p:sp>
    </p:spTree>
    <p:extLst>
      <p:ext uri="{BB962C8B-B14F-4D97-AF65-F5344CB8AC3E}">
        <p14:creationId xmlns:p14="http://schemas.microsoft.com/office/powerpoint/2010/main" val="30708120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5334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 smtClean="0">
                <a:solidFill>
                  <a:srgbClr val="4B4619"/>
                </a:solidFill>
              </a:rPr>
              <a:t>2</a:t>
            </a:r>
          </a:p>
        </p:txBody>
      </p:sp>
      <p:sp>
        <p:nvSpPr>
          <p:cNvPr id="15363" name="Oval 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5364" name="Oval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5365" name="Oval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5366" name="Oval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371600" y="2976563"/>
            <a:ext cx="746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Phân tử đipeptit có 2 liên kết peptit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371600" y="3943350"/>
            <a:ext cx="65357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Phân tử peptit có ít nhất 3 Oxi</a:t>
            </a: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1371600" y="4929188"/>
            <a:ext cx="7559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Phân tử tripeptit có 2 nhóm COOH</a:t>
            </a:r>
            <a:endParaRPr lang="en-US" altLang="vi-VN" sz="3600" baseline="-25000">
              <a:solidFill>
                <a:srgbClr val="4B4619"/>
              </a:solidFill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371600" y="5927725"/>
            <a:ext cx="701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Phân tử đipeptit có 2 nhóm NH</a:t>
            </a:r>
            <a:r>
              <a:rPr lang="en-US" altLang="vi-VN" sz="3600" baseline="-25000">
                <a:solidFill>
                  <a:srgbClr val="4B4619"/>
                </a:solidFill>
              </a:rPr>
              <a:t>2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1462088" y="1533525"/>
            <a:ext cx="746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800000"/>
                </a:solidFill>
              </a:rPr>
              <a:t>Phát biểu nào sau đây là đúng ?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3190767"/>
              </p:ext>
            </p:extLst>
          </p:nvPr>
        </p:nvGraphicFramePr>
        <p:xfrm>
          <a:off x="1434379" y="2392363"/>
          <a:ext cx="6199188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S ChemDraw Drawing" r:id="rId6" imgW="3375341" imgH="618418" progId="ChemDraw.Document.6.0">
                  <p:embed/>
                </p:oleObj>
              </mc:Choice>
              <mc:Fallback>
                <p:oleObj name="CS ChemDraw Drawing" r:id="rId6" imgW="3375341" imgH="618418" progId="ChemDraw.Document.6.0">
                  <p:embed/>
                  <p:pic>
                    <p:nvPicPr>
                      <p:cNvPr id="0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4379" y="2392363"/>
                        <a:ext cx="6199188" cy="11684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06472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5334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3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19459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9460" name="Oval 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9461" name="Oval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9462" name="Oval 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371600" y="29464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Axit glutamic  và H</a:t>
            </a:r>
            <a:r>
              <a:rPr lang="en-US" altLang="vi-VN" sz="3600" baseline="30000">
                <a:solidFill>
                  <a:srgbClr val="4B4619"/>
                </a:solidFill>
              </a:rPr>
              <a:t>+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371600" y="39243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Lysin và H</a:t>
            </a:r>
            <a:r>
              <a:rPr lang="en-US" altLang="vi-VN" sz="3600" baseline="30000">
                <a:solidFill>
                  <a:srgbClr val="4B4619"/>
                </a:solidFill>
              </a:rPr>
              <a:t>+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371600" y="49149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Axit glutamic và NaOH</a:t>
            </a:r>
            <a:endParaRPr lang="en-US" altLang="vi-VN" sz="3600" baseline="30000">
              <a:solidFill>
                <a:srgbClr val="4B4619"/>
              </a:solidFill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371600" y="59055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Lysin và NaOH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1447800" y="1498600"/>
            <a:ext cx="7467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800000"/>
                </a:solidFill>
              </a:rPr>
              <a:t>Bột ngọt là sản phẩm của phản ứng nào?</a:t>
            </a:r>
          </a:p>
        </p:txBody>
      </p:sp>
    </p:spTree>
    <p:extLst>
      <p:ext uri="{BB962C8B-B14F-4D97-AF65-F5344CB8AC3E}">
        <p14:creationId xmlns:p14="http://schemas.microsoft.com/office/powerpoint/2010/main" val="18601923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5334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4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21507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1508" name="Oval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1509" name="Oval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1510" name="Oval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371600" y="3044825"/>
            <a:ext cx="6203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1&lt;5&lt;2&lt;3&lt;4</a:t>
            </a:r>
            <a:endParaRPr lang="en-US" altLang="vi-VN" sz="3600" baseline="30000">
              <a:solidFill>
                <a:srgbClr val="4B4619"/>
              </a:solidFill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371600" y="4022725"/>
            <a:ext cx="63912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1&lt;5&lt;3&lt;2&lt;4</a:t>
            </a:r>
            <a:endParaRPr lang="en-US" altLang="vi-VN" sz="3600" baseline="-25000">
              <a:solidFill>
                <a:srgbClr val="4B4619"/>
              </a:solidFill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371600" y="5013325"/>
            <a:ext cx="6738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1&lt;2&lt;5&lt;3&lt;4</a:t>
            </a:r>
            <a:endParaRPr lang="en-US" altLang="vi-VN" sz="3600" baseline="30000">
              <a:solidFill>
                <a:srgbClr val="4B4619"/>
              </a:solidFill>
            </a:endParaRP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1371600" y="6003925"/>
            <a:ext cx="525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2&lt;1&lt;3&lt;5&lt;4</a:t>
            </a:r>
            <a:endParaRPr lang="el-GR" altLang="vi-VN" sz="3600">
              <a:solidFill>
                <a:srgbClr val="4B4619"/>
              </a:solidFill>
              <a:cs typeface="Arial" charset="0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447800" y="962025"/>
            <a:ext cx="7467600" cy="17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en-US" altLang="vi-VN" sz="3600" dirty="0" err="1">
                <a:solidFill>
                  <a:srgbClr val="800000"/>
                </a:solidFill>
              </a:rPr>
              <a:t>Sắp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xếp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theo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chiều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tăng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dần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>
                <a:solidFill>
                  <a:srgbClr val="800000"/>
                </a:solidFill>
              </a:rPr>
              <a:t>tính</a:t>
            </a:r>
            <a:r>
              <a:rPr lang="en-US" altLang="vi-VN" sz="3600" dirty="0">
                <a:solidFill>
                  <a:srgbClr val="800000"/>
                </a:solidFill>
              </a:rPr>
              <a:t> </a:t>
            </a:r>
            <a:r>
              <a:rPr lang="en-US" altLang="vi-VN" sz="3600" dirty="0" err="1" smtClean="0">
                <a:solidFill>
                  <a:srgbClr val="800000"/>
                </a:solidFill>
              </a:rPr>
              <a:t>bazơ</a:t>
            </a:r>
            <a:r>
              <a:rPr lang="en-US" altLang="vi-VN" sz="3600" dirty="0" smtClean="0">
                <a:solidFill>
                  <a:srgbClr val="800000"/>
                </a:solidFill>
              </a:rPr>
              <a:t>: </a:t>
            </a:r>
            <a:r>
              <a:rPr lang="en-US" altLang="vi-VN" sz="3600" dirty="0">
                <a:solidFill>
                  <a:srgbClr val="800000"/>
                </a:solidFill>
              </a:rPr>
              <a:t>(1)C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6</a:t>
            </a:r>
            <a:r>
              <a:rPr lang="en-US" altLang="vi-VN" sz="3600" dirty="0">
                <a:solidFill>
                  <a:srgbClr val="800000"/>
                </a:solidFill>
              </a:rPr>
              <a:t>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5</a:t>
            </a:r>
            <a:r>
              <a:rPr lang="en-US" altLang="vi-VN" sz="3600" dirty="0">
                <a:solidFill>
                  <a:srgbClr val="800000"/>
                </a:solidFill>
              </a:rPr>
              <a:t>NH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2</a:t>
            </a:r>
            <a:r>
              <a:rPr lang="en-US" altLang="vi-VN" sz="3600" dirty="0">
                <a:solidFill>
                  <a:srgbClr val="800000"/>
                </a:solidFill>
              </a:rPr>
              <a:t>, (2)C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2</a:t>
            </a:r>
            <a:r>
              <a:rPr lang="en-US" altLang="vi-VN" sz="3600" dirty="0">
                <a:solidFill>
                  <a:srgbClr val="800000"/>
                </a:solidFill>
              </a:rPr>
              <a:t>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5</a:t>
            </a:r>
            <a:r>
              <a:rPr lang="en-US" altLang="vi-VN" sz="3600" dirty="0">
                <a:solidFill>
                  <a:srgbClr val="800000"/>
                </a:solidFill>
              </a:rPr>
              <a:t>NH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2</a:t>
            </a:r>
            <a:r>
              <a:rPr lang="en-US" altLang="vi-VN" sz="3600" dirty="0">
                <a:solidFill>
                  <a:srgbClr val="800000"/>
                </a:solidFill>
              </a:rPr>
              <a:t>, (3)(C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2</a:t>
            </a:r>
            <a:r>
              <a:rPr lang="en-US" altLang="vi-VN" sz="3600" dirty="0">
                <a:solidFill>
                  <a:srgbClr val="800000"/>
                </a:solidFill>
              </a:rPr>
              <a:t>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5</a:t>
            </a:r>
            <a:r>
              <a:rPr lang="en-US" altLang="vi-VN" sz="3600" dirty="0">
                <a:solidFill>
                  <a:srgbClr val="800000"/>
                </a:solidFill>
              </a:rPr>
              <a:t>)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2</a:t>
            </a:r>
            <a:r>
              <a:rPr lang="en-US" altLang="vi-VN" sz="3600" dirty="0">
                <a:solidFill>
                  <a:srgbClr val="800000"/>
                </a:solidFill>
              </a:rPr>
              <a:t>NH, (4)</a:t>
            </a:r>
            <a:r>
              <a:rPr lang="en-US" altLang="vi-VN" sz="3600" dirty="0" err="1">
                <a:solidFill>
                  <a:srgbClr val="800000"/>
                </a:solidFill>
              </a:rPr>
              <a:t>NaOH</a:t>
            </a:r>
            <a:r>
              <a:rPr lang="en-US" altLang="vi-VN" sz="3600" dirty="0">
                <a:solidFill>
                  <a:srgbClr val="800000"/>
                </a:solidFill>
              </a:rPr>
              <a:t>,(5)NH</a:t>
            </a:r>
            <a:r>
              <a:rPr lang="en-US" altLang="vi-VN" sz="3600" baseline="-25000" dirty="0">
                <a:solidFill>
                  <a:srgbClr val="80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6884867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5334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5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23555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3556" name="Oval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3557" name="Oval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3558" name="Oval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371600" y="2946400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4000">
                <a:solidFill>
                  <a:srgbClr val="4B4619"/>
                </a:solidFill>
              </a:rPr>
              <a:t>1</a:t>
            </a:r>
            <a:endParaRPr lang="en-US" altLang="vi-VN" sz="4000" baseline="-25000">
              <a:solidFill>
                <a:srgbClr val="4B4619"/>
              </a:solidFill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371600" y="3924300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4000">
                <a:solidFill>
                  <a:srgbClr val="4B4619"/>
                </a:solidFill>
              </a:rPr>
              <a:t>2</a:t>
            </a:r>
            <a:endParaRPr lang="en-US" altLang="vi-VN" sz="4000" baseline="-25000">
              <a:solidFill>
                <a:srgbClr val="4B4619"/>
              </a:solidFill>
            </a:endParaRP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371600" y="4914900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4000">
                <a:solidFill>
                  <a:srgbClr val="4B4619"/>
                </a:solidFill>
              </a:rPr>
              <a:t>3</a:t>
            </a:r>
            <a:endParaRPr lang="en-US" altLang="vi-VN" sz="4000" baseline="-25000">
              <a:solidFill>
                <a:srgbClr val="4B4619"/>
              </a:solidFill>
            </a:endParaRP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371600" y="5905500"/>
            <a:ext cx="6324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4000">
                <a:solidFill>
                  <a:srgbClr val="4B4619"/>
                </a:solidFill>
              </a:rPr>
              <a:t>4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447800" y="762000"/>
            <a:ext cx="74676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sz="3000">
                <a:solidFill>
                  <a:srgbClr val="800000"/>
                </a:solidFill>
              </a:rPr>
              <a:t>Arg-Pro- Pro-Gly-Phe-Ser-Pro-Phe-Arg</a:t>
            </a:r>
          </a:p>
          <a:p>
            <a:pPr eaLnBrk="1" hangingPunct="1"/>
            <a:r>
              <a:rPr lang="en-US" altLang="vi-VN" sz="3000">
                <a:solidFill>
                  <a:srgbClr val="800000"/>
                </a:solidFill>
              </a:rPr>
              <a:t>Khi thuỷ phân không hoàn toàn peptit này có thể thu được bao nhiêu tripeptit thành phân tử chứa glyxin(Gly). </a:t>
            </a:r>
          </a:p>
        </p:txBody>
      </p:sp>
      <p:sp>
        <p:nvSpPr>
          <p:cNvPr id="12" name="Text Box 2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3124200" y="3978275"/>
            <a:ext cx="4114800" cy="1749425"/>
          </a:xfrm>
          <a:prstGeom prst="rect">
            <a:avLst/>
          </a:prstGeom>
          <a:solidFill>
            <a:srgbClr val="FFFF00">
              <a:alpha val="70195"/>
            </a:srgbClr>
          </a:solidFill>
          <a:ln w="9525">
            <a:solidFill>
              <a:srgbClr val="800000"/>
            </a:solidFill>
            <a:prstDash val="dash"/>
            <a:miter lim="800000"/>
            <a:headEnd/>
            <a:tailEnd/>
          </a:ln>
          <a:effectLst/>
          <a:extLst/>
        </p:spPr>
        <p:txBody>
          <a:bodyPr wrap="square" anchor="ctr" anchorCtr="1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altLang="vi-VN" sz="3600">
                <a:solidFill>
                  <a:srgbClr val="800000"/>
                </a:solidFill>
              </a:rPr>
              <a:t>Pro- Pro-Gly</a:t>
            </a:r>
          </a:p>
          <a:p>
            <a:pPr algn="ctr" eaLnBrk="1" hangingPunct="1"/>
            <a:r>
              <a:rPr lang="en-US" altLang="vi-VN" sz="3600">
                <a:solidFill>
                  <a:srgbClr val="800000"/>
                </a:solidFill>
              </a:rPr>
              <a:t>Pro-Gly-Phe</a:t>
            </a:r>
          </a:p>
          <a:p>
            <a:pPr algn="ctr" eaLnBrk="1" hangingPunct="1"/>
            <a:r>
              <a:rPr lang="en-US" altLang="vi-VN" sz="3600">
                <a:solidFill>
                  <a:srgbClr val="800000"/>
                </a:solidFill>
              </a:rPr>
              <a:t>Gly-Phe-Ser</a:t>
            </a:r>
          </a:p>
        </p:txBody>
      </p:sp>
    </p:spTree>
    <p:extLst>
      <p:ext uri="{BB962C8B-B14F-4D97-AF65-F5344CB8AC3E}">
        <p14:creationId xmlns:p14="http://schemas.microsoft.com/office/powerpoint/2010/main" val="385845246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371600"/>
            <a:ext cx="12192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6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27651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7652" name="Oval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7653" name="Oval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7654" name="Oval 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371600" y="29464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Dung dịch HCl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371600" y="39243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NaOH</a:t>
            </a:r>
            <a:endParaRPr lang="en-US" altLang="vi-VN" sz="3600" baseline="-25000">
              <a:solidFill>
                <a:srgbClr val="4B4619"/>
              </a:solidFill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371600" y="49149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Quỳ tím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371600" y="59055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Không nhận biết được</a:t>
            </a:r>
            <a:endParaRPr lang="en-US" altLang="vi-VN" sz="3600" baseline="-25000">
              <a:solidFill>
                <a:srgbClr val="4B4619"/>
              </a:solidFill>
            </a:endParaRP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1266825" y="852488"/>
            <a:ext cx="78486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2800">
                <a:solidFill>
                  <a:srgbClr val="800000"/>
                </a:solidFill>
              </a:rPr>
              <a:t>Để phân biệt các dung dịch sau ta dùng chất gì? </a:t>
            </a:r>
            <a:br>
              <a:rPr lang="en-US" altLang="vi-VN" sz="2800">
                <a:solidFill>
                  <a:srgbClr val="800000"/>
                </a:solidFill>
              </a:rPr>
            </a:br>
            <a:r>
              <a:rPr lang="en-US" altLang="vi-VN" sz="2800">
                <a:solidFill>
                  <a:srgbClr val="800000"/>
                </a:solidFill>
              </a:rPr>
              <a:t>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N-CH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-COOH        </a:t>
            </a:r>
            <a:br>
              <a:rPr lang="en-US" altLang="vi-VN" sz="2800">
                <a:solidFill>
                  <a:srgbClr val="800000"/>
                </a:solidFill>
              </a:rPr>
            </a:br>
            <a:r>
              <a:rPr lang="en-US" altLang="vi-VN" sz="2800">
                <a:solidFill>
                  <a:srgbClr val="800000"/>
                </a:solidFill>
              </a:rPr>
              <a:t>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N-CH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-CH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-CH(NH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)-COOH</a:t>
            </a:r>
            <a:br>
              <a:rPr lang="en-US" altLang="vi-VN" sz="2800">
                <a:solidFill>
                  <a:srgbClr val="800000"/>
                </a:solidFill>
              </a:rPr>
            </a:br>
            <a:r>
              <a:rPr lang="en-US" altLang="vi-VN" sz="2800">
                <a:solidFill>
                  <a:srgbClr val="800000"/>
                </a:solidFill>
              </a:rPr>
              <a:t>HOOC-CH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-CH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-CH(NH</a:t>
            </a:r>
            <a:r>
              <a:rPr lang="en-US" altLang="vi-VN" sz="2800" baseline="-25000">
                <a:solidFill>
                  <a:srgbClr val="800000"/>
                </a:solidFill>
              </a:rPr>
              <a:t>2</a:t>
            </a:r>
            <a:r>
              <a:rPr lang="en-US" altLang="vi-VN" sz="2800">
                <a:solidFill>
                  <a:srgbClr val="800000"/>
                </a:solidFill>
              </a:rPr>
              <a:t>)-COOH</a:t>
            </a:r>
          </a:p>
        </p:txBody>
      </p:sp>
      <p:sp>
        <p:nvSpPr>
          <p:cNvPr id="14" name="Text Box 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56780" y="2946400"/>
            <a:ext cx="8601075" cy="1569660"/>
          </a:xfrm>
          <a:prstGeom prst="rect">
            <a:avLst/>
          </a:prstGeom>
          <a:solidFill>
            <a:srgbClr val="FFFF00">
              <a:alpha val="70195"/>
            </a:srgbClr>
          </a:solidFill>
          <a:ln w="9525">
            <a:solidFill>
              <a:srgbClr val="800000"/>
            </a:solidFill>
            <a:prstDash val="dash"/>
            <a:miter lim="800000"/>
            <a:headEnd/>
            <a:tailEnd/>
          </a:ln>
          <a:effectLst/>
        </p:spPr>
        <p:txBody>
          <a:bodyPr wrap="square" anchor="ctr" anchorCtr="1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vi-VN" dirty="0"/>
              <a:t>H</a:t>
            </a:r>
            <a:r>
              <a:rPr lang="en-US" altLang="vi-VN" baseline="-25000" dirty="0"/>
              <a:t>2</a:t>
            </a:r>
            <a:r>
              <a:rPr lang="en-US" altLang="vi-VN" dirty="0"/>
              <a:t>N-CH</a:t>
            </a:r>
            <a:r>
              <a:rPr lang="en-US" altLang="vi-VN" baseline="-25000" dirty="0"/>
              <a:t>2</a:t>
            </a:r>
            <a:r>
              <a:rPr lang="en-US" altLang="vi-VN" dirty="0"/>
              <a:t>-COOH: </a:t>
            </a:r>
            <a:r>
              <a:rPr lang="en-US" altLang="vi-VN" dirty="0" err="1" smtClean="0"/>
              <a:t>quỳ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tím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không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đổi</a:t>
            </a:r>
            <a:r>
              <a:rPr lang="en-US" altLang="vi-VN" dirty="0" smtClean="0"/>
              <a:t> </a:t>
            </a:r>
            <a:r>
              <a:rPr lang="en-US" altLang="vi-VN" dirty="0" err="1"/>
              <a:t>màu</a:t>
            </a:r>
            <a:endParaRPr lang="en-US" altLang="vi-VN" dirty="0"/>
          </a:p>
          <a:p>
            <a:pPr eaLnBrk="1" hangingPunct="1"/>
            <a:r>
              <a:rPr lang="en-US" altLang="vi-VN" dirty="0"/>
              <a:t>H</a:t>
            </a:r>
            <a:r>
              <a:rPr lang="en-US" altLang="vi-VN" baseline="-25000" dirty="0"/>
              <a:t>2</a:t>
            </a:r>
            <a:r>
              <a:rPr lang="en-US" altLang="vi-VN" dirty="0"/>
              <a:t>N-CH</a:t>
            </a:r>
            <a:r>
              <a:rPr lang="en-US" altLang="vi-VN" baseline="-25000" dirty="0"/>
              <a:t>2</a:t>
            </a:r>
            <a:r>
              <a:rPr lang="en-US" altLang="vi-VN" dirty="0"/>
              <a:t>-CH</a:t>
            </a:r>
            <a:r>
              <a:rPr lang="en-US" altLang="vi-VN" baseline="-25000" dirty="0"/>
              <a:t>2</a:t>
            </a:r>
            <a:r>
              <a:rPr lang="en-US" altLang="vi-VN" dirty="0"/>
              <a:t>-CH(NH</a:t>
            </a:r>
            <a:r>
              <a:rPr lang="en-US" altLang="vi-VN" baseline="-25000" dirty="0"/>
              <a:t>2</a:t>
            </a:r>
            <a:r>
              <a:rPr lang="en-US" altLang="vi-VN" dirty="0"/>
              <a:t>)-COOH: </a:t>
            </a:r>
            <a:r>
              <a:rPr lang="en-US" altLang="vi-VN" dirty="0" err="1" smtClean="0"/>
              <a:t>quỳ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hóa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xanh</a:t>
            </a:r>
            <a:endParaRPr lang="en-US" altLang="vi-VN" dirty="0"/>
          </a:p>
          <a:p>
            <a:pPr eaLnBrk="1" hangingPunct="1"/>
            <a:r>
              <a:rPr lang="en-US" altLang="vi-VN" dirty="0"/>
              <a:t>HOOC-CH</a:t>
            </a:r>
            <a:r>
              <a:rPr lang="en-US" altLang="vi-VN" baseline="-25000" dirty="0"/>
              <a:t>2</a:t>
            </a:r>
            <a:r>
              <a:rPr lang="en-US" altLang="vi-VN" dirty="0"/>
              <a:t>-CH</a:t>
            </a:r>
            <a:r>
              <a:rPr lang="en-US" altLang="vi-VN" baseline="-25000" dirty="0"/>
              <a:t>2</a:t>
            </a:r>
            <a:r>
              <a:rPr lang="en-US" altLang="vi-VN" dirty="0"/>
              <a:t>-CH(NH</a:t>
            </a:r>
            <a:r>
              <a:rPr lang="en-US" altLang="vi-VN" baseline="-25000" dirty="0"/>
              <a:t>2</a:t>
            </a:r>
            <a:r>
              <a:rPr lang="en-US" altLang="vi-VN" dirty="0"/>
              <a:t>)-COOH: </a:t>
            </a:r>
            <a:r>
              <a:rPr lang="en-US" altLang="vi-VN" dirty="0" err="1" smtClean="0"/>
              <a:t>quỳ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hóa</a:t>
            </a:r>
            <a:r>
              <a:rPr lang="en-US" altLang="vi-VN" dirty="0" smtClean="0"/>
              <a:t> </a:t>
            </a:r>
            <a:r>
              <a:rPr lang="en-US" altLang="vi-VN" dirty="0" err="1" smtClean="0"/>
              <a:t>đỏ</a:t>
            </a:r>
            <a:endParaRPr lang="en-US" altLang="vi-VN" dirty="0"/>
          </a:p>
        </p:txBody>
      </p:sp>
    </p:spTree>
    <p:extLst>
      <p:ext uri="{BB962C8B-B14F-4D97-AF65-F5344CB8AC3E}">
        <p14:creationId xmlns:p14="http://schemas.microsoft.com/office/powerpoint/2010/main" val="15607707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19463" grpId="0"/>
      <p:bldP spid="19464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1371600"/>
            <a:ext cx="1219200" cy="685800"/>
          </a:xfrm>
        </p:spPr>
        <p:txBody>
          <a:bodyPr/>
          <a:lstStyle/>
          <a:p>
            <a:pPr eaLnBrk="1" hangingPunct="1"/>
            <a:r>
              <a:rPr lang="en-US" altLang="vi-VN" sz="6000" b="1" dirty="0">
                <a:solidFill>
                  <a:srgbClr val="4B4619"/>
                </a:solidFill>
              </a:rPr>
              <a:t>7</a:t>
            </a:r>
            <a:endParaRPr lang="en-US" altLang="vi-VN" sz="6000" b="1" dirty="0" smtClean="0">
              <a:solidFill>
                <a:srgbClr val="4B4619"/>
              </a:solidFill>
            </a:endParaRPr>
          </a:p>
        </p:txBody>
      </p:sp>
      <p:sp>
        <p:nvSpPr>
          <p:cNvPr id="29699" name="Oval 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19100" y="28448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9700" name="Oval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9100" y="38100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9701" name="Oval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44500" y="48133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9702" name="Oval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57200" y="5791200"/>
            <a:ext cx="914400" cy="914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371600" y="29718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11,2 lít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1371600" y="39243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22,4 lít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1371600" y="49149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>
                <a:solidFill>
                  <a:srgbClr val="4B4619"/>
                </a:solidFill>
              </a:rPr>
              <a:t>33,6 lít 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371600" y="5905500"/>
            <a:ext cx="632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vi-VN" sz="3600" dirty="0">
                <a:solidFill>
                  <a:srgbClr val="4B4619"/>
                </a:solidFill>
              </a:rPr>
              <a:t>3,36 </a:t>
            </a:r>
            <a:r>
              <a:rPr lang="en-US" altLang="vi-VN" sz="3600" dirty="0" err="1">
                <a:solidFill>
                  <a:srgbClr val="4B4619"/>
                </a:solidFill>
              </a:rPr>
              <a:t>lít</a:t>
            </a:r>
            <a:endParaRPr lang="en-US" altLang="vi-VN" sz="3600" baseline="-25000" dirty="0">
              <a:solidFill>
                <a:srgbClr val="4B4619"/>
              </a:solidFill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371600" y="1295400"/>
            <a:ext cx="7543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vi-VN">
                <a:solidFill>
                  <a:srgbClr val="FF0000"/>
                </a:solidFill>
              </a:rPr>
              <a:t>Khi đốt cháy hoàn toàn 1 mol Metylamin ta thu được bao nhiêu lít khí ở đktc ?</a:t>
            </a:r>
          </a:p>
        </p:txBody>
      </p:sp>
      <p:sp>
        <p:nvSpPr>
          <p:cNvPr id="12" name="Oval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57200" y="4800600"/>
            <a:ext cx="914400" cy="914400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vi-VN" altLang="vi-V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1321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42900" y="2053223"/>
            <a:ext cx="8534400" cy="2800767"/>
          </a:xfrm>
          <a:prstGeom prst="rect">
            <a:avLst/>
          </a:prstGeom>
          <a:solidFill>
            <a:srgbClr val="FFFF00">
              <a:alpha val="70195"/>
            </a:srgbClr>
          </a:solidFill>
          <a:ln w="9525">
            <a:solidFill>
              <a:srgbClr val="800000"/>
            </a:solidFill>
            <a:prstDash val="dash"/>
            <a:miter lim="800000"/>
            <a:headEnd/>
            <a:tailEnd/>
          </a:ln>
          <a:effectLst/>
        </p:spPr>
        <p:txBody>
          <a:bodyPr anchor="ctr" anchorCtr="1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vi-VN" dirty="0">
                <a:solidFill>
                  <a:srgbClr val="800000"/>
                </a:solidFill>
              </a:rPr>
              <a:t>CH</a:t>
            </a:r>
            <a:r>
              <a:rPr lang="en-US" altLang="vi-VN" baseline="-25000" dirty="0">
                <a:solidFill>
                  <a:srgbClr val="800000"/>
                </a:solidFill>
              </a:rPr>
              <a:t>3</a:t>
            </a:r>
            <a:r>
              <a:rPr lang="en-US" altLang="vi-VN" dirty="0">
                <a:solidFill>
                  <a:srgbClr val="800000"/>
                </a:solidFill>
              </a:rPr>
              <a:t>NH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khi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đốt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tạo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ra</a:t>
            </a:r>
            <a:r>
              <a:rPr lang="en-US" altLang="vi-VN" dirty="0">
                <a:solidFill>
                  <a:srgbClr val="800000"/>
                </a:solidFill>
              </a:rPr>
              <a:t> CO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, N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và</a:t>
            </a:r>
            <a:r>
              <a:rPr lang="en-US" altLang="vi-VN" dirty="0">
                <a:solidFill>
                  <a:srgbClr val="800000"/>
                </a:solidFill>
              </a:rPr>
              <a:t> H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O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vi-VN" dirty="0" err="1">
                <a:solidFill>
                  <a:srgbClr val="800000"/>
                </a:solidFill>
              </a:rPr>
              <a:t>Vậy</a:t>
            </a:r>
            <a:r>
              <a:rPr lang="en-US" altLang="vi-VN" dirty="0">
                <a:solidFill>
                  <a:srgbClr val="800000"/>
                </a:solidFill>
              </a:rPr>
              <a:t> 1 </a:t>
            </a:r>
            <a:r>
              <a:rPr lang="en-US" altLang="vi-VN" dirty="0" err="1">
                <a:solidFill>
                  <a:srgbClr val="800000"/>
                </a:solidFill>
              </a:rPr>
              <a:t>mol</a:t>
            </a:r>
            <a:r>
              <a:rPr lang="en-US" altLang="vi-VN" dirty="0">
                <a:solidFill>
                  <a:srgbClr val="800000"/>
                </a:solidFill>
              </a:rPr>
              <a:t> CH</a:t>
            </a:r>
            <a:r>
              <a:rPr lang="en-US" altLang="vi-VN" baseline="-25000" dirty="0">
                <a:solidFill>
                  <a:srgbClr val="800000"/>
                </a:solidFill>
              </a:rPr>
              <a:t>3</a:t>
            </a:r>
            <a:r>
              <a:rPr lang="en-US" altLang="vi-VN" dirty="0">
                <a:solidFill>
                  <a:srgbClr val="800000"/>
                </a:solidFill>
              </a:rPr>
              <a:t>NH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tạo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ra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smtClean="0">
                <a:solidFill>
                  <a:srgbClr val="800000"/>
                </a:solidFill>
              </a:rPr>
              <a:t>1mol </a:t>
            </a:r>
            <a:r>
              <a:rPr lang="en-US" altLang="vi-VN" dirty="0">
                <a:solidFill>
                  <a:srgbClr val="800000"/>
                </a:solidFill>
              </a:rPr>
              <a:t>CO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và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endParaRPr lang="en-US" altLang="vi-VN" dirty="0" smtClean="0">
              <a:solidFill>
                <a:srgbClr val="800000"/>
              </a:solidFill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smtClean="0">
                <a:solidFill>
                  <a:srgbClr val="800000"/>
                </a:solidFill>
              </a:rPr>
              <a:t>                                       0,5mol </a:t>
            </a:r>
            <a:r>
              <a:rPr lang="en-US" altLang="vi-VN" dirty="0">
                <a:solidFill>
                  <a:srgbClr val="800000"/>
                </a:solidFill>
              </a:rPr>
              <a:t>N</a:t>
            </a:r>
            <a:r>
              <a:rPr lang="en-US" altLang="vi-VN" baseline="-25000" dirty="0">
                <a:solidFill>
                  <a:srgbClr val="800000"/>
                </a:solidFill>
              </a:rPr>
              <a:t>2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vi-VN" dirty="0">
                <a:solidFill>
                  <a:srgbClr val="800000"/>
                </a:solidFill>
              </a:rPr>
              <a:t>=&gt; </a:t>
            </a:r>
            <a:r>
              <a:rPr lang="en-US" altLang="vi-VN" dirty="0" err="1">
                <a:solidFill>
                  <a:srgbClr val="800000"/>
                </a:solidFill>
              </a:rPr>
              <a:t>Thể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tích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khí</a:t>
            </a:r>
            <a:r>
              <a:rPr lang="en-US" altLang="vi-VN" dirty="0">
                <a:solidFill>
                  <a:srgbClr val="800000"/>
                </a:solidFill>
              </a:rPr>
              <a:t> </a:t>
            </a:r>
            <a:r>
              <a:rPr lang="en-US" altLang="vi-VN" dirty="0" err="1">
                <a:solidFill>
                  <a:srgbClr val="800000"/>
                </a:solidFill>
              </a:rPr>
              <a:t>là</a:t>
            </a:r>
            <a:r>
              <a:rPr lang="en-US" altLang="vi-VN" dirty="0">
                <a:solidFill>
                  <a:srgbClr val="800000"/>
                </a:solidFill>
              </a:rPr>
              <a:t> (1+0,5)x22,4=33,6 (</a:t>
            </a:r>
            <a:r>
              <a:rPr lang="en-US" altLang="vi-VN" dirty="0" err="1">
                <a:solidFill>
                  <a:srgbClr val="800000"/>
                </a:solidFill>
              </a:rPr>
              <a:t>lít</a:t>
            </a:r>
            <a:r>
              <a:rPr lang="en-US" altLang="vi-VN" dirty="0">
                <a:solidFill>
                  <a:srgbClr val="800000"/>
                </a:solidFill>
              </a:rPr>
              <a:t>)</a:t>
            </a:r>
          </a:p>
        </p:txBody>
      </p:sp>
      <p:sp>
        <p:nvSpPr>
          <p:cNvPr id="30723" name="Oval 4"/>
          <p:cNvSpPr>
            <a:spLocks noChangeArrowheads="1"/>
          </p:cNvSpPr>
          <p:nvPr/>
        </p:nvSpPr>
        <p:spPr bwMode="auto">
          <a:xfrm>
            <a:off x="749300" y="1066800"/>
            <a:ext cx="990600" cy="914400"/>
          </a:xfrm>
          <a:prstGeom prst="ellipse">
            <a:avLst/>
          </a:prstGeom>
          <a:solidFill>
            <a:schemeClr val="bg1">
              <a:alpha val="65097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vi-VN" altLang="vi-VN"/>
          </a:p>
        </p:txBody>
      </p:sp>
      <p:sp>
        <p:nvSpPr>
          <p:cNvPr id="30724" name="Rectangle 5"/>
          <p:cNvSpPr>
            <a:spLocks noGrp="1" noChangeArrowheads="1"/>
          </p:cNvSpPr>
          <p:nvPr>
            <p:ph type="title"/>
          </p:nvPr>
        </p:nvSpPr>
        <p:spPr>
          <a:xfrm>
            <a:off x="719138" y="1174750"/>
            <a:ext cx="990600" cy="685800"/>
          </a:xfrm>
          <a:noFill/>
        </p:spPr>
        <p:txBody>
          <a:bodyPr/>
          <a:lstStyle/>
          <a:p>
            <a:pPr eaLnBrk="1" hangingPunct="1"/>
            <a:r>
              <a:rPr lang="en-US" altLang="vi-VN" b="1" dirty="0">
                <a:solidFill>
                  <a:srgbClr val="FF0000"/>
                </a:solidFill>
              </a:rPr>
              <a:t>7</a:t>
            </a:r>
            <a:endParaRPr lang="en-US" altLang="vi-VN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899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không phản ứng với chất nào trong số các chất sau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quỳ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tím</a:t>
            </a:r>
          </a:p>
          <a:p>
            <a:endParaRPr lang="pt-BR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OH/HCl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24200" y="2438400"/>
            <a:ext cx="495300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 + E </a:t>
            </a:r>
            <a:endParaRPr lang="en-US" sz="13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58864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762000"/>
            <a:ext cx="90678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 ứng:</a:t>
            </a:r>
          </a:p>
          <a:p>
            <a:pPr lvl="0"/>
            <a:endParaRPr lang="pt-BR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spcBef>
                <a:spcPct val="50000"/>
              </a:spcBef>
              <a:buFontTx/>
              <a:buAutoNum type="alphaUcPeriod"/>
            </a:pP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+ </a:t>
            </a:r>
            <a:r>
              <a:rPr lang="en-US" altLang="en-US" sz="2800" dirty="0" err="1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HCl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C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Cl</a:t>
            </a:r>
            <a:r>
              <a:rPr lang="en-US" altLang="en-US" sz="2800" baseline="30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etylamoni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clorua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2400" baseline="300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(C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5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8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en-US" sz="2800" baseline="30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SO</a:t>
            </a:r>
            <a:r>
              <a:rPr lang="en-US" altLang="en-US" sz="2800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en-US" altLang="en-US" sz="2800" baseline="300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8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etylamoni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sunfat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2400" baseline="30000" dirty="0">
              <a:solidFill>
                <a:srgbClr val="00336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quỳ tím 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pt-BR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quỳ tím hóa xanh</a:t>
            </a:r>
            <a:endParaRPr lang="pt-BR" sz="2800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56589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602942"/>
            <a:ext cx="88392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Trình bày phương pháp hóa học phân biệt dung dịch từng chất trong các nhóm sau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; 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COONa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7124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xmlns="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:a16="http://schemas.microsoft.com/office/drawing/2014/main" xmlns="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17493"/>
            <a:ext cx="8839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; 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COOH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CH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COONa</a:t>
            </a:r>
          </a:p>
          <a:p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175899"/>
              </p:ext>
            </p:extLst>
          </p:nvPr>
        </p:nvGraphicFramePr>
        <p:xfrm>
          <a:off x="67748" y="1435752"/>
          <a:ext cx="9000052" cy="2572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0369">
                  <a:extLst>
                    <a:ext uri="{9D8B030D-6E8A-4147-A177-3AD203B41FA5}">
                      <a16:colId xmlns:a16="http://schemas.microsoft.com/office/drawing/2014/main" xmlns="" val="2737440981"/>
                    </a:ext>
                  </a:extLst>
                </a:gridCol>
                <a:gridCol w="1495283">
                  <a:extLst>
                    <a:ext uri="{9D8B030D-6E8A-4147-A177-3AD203B41FA5}">
                      <a16:colId xmlns:a16="http://schemas.microsoft.com/office/drawing/2014/main" xmlns="" val="4239201365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xmlns="" val="3970607133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xmlns="" val="3460192715"/>
                    </a:ext>
                  </a:extLst>
                </a:gridCol>
              </a:tblGrid>
              <a:tr h="775290">
                <a:tc>
                  <a:txBody>
                    <a:bodyPr/>
                    <a:lstStyle/>
                    <a:p>
                      <a:pPr algn="ctr"/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lang="pt-BR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</a:t>
                      </a:r>
                      <a:r>
                        <a:rPr lang="pt-BR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pt-BR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pt-BR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pt-BR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NCH</a:t>
                      </a:r>
                      <a:r>
                        <a:rPr lang="pt-BR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COOH</a:t>
                      </a:r>
                    </a:p>
                    <a:p>
                      <a:pPr algn="ctr"/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</a:t>
                      </a:r>
                      <a:r>
                        <a:rPr lang="pt-BR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COONa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pt-BR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</a:t>
                      </a: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2576627"/>
                  </a:ext>
                </a:extLst>
              </a:tr>
              <a:tr h="86478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Quỳ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tím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endParaRPr lang="en-US" sz="2400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(nhận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biết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màu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xanh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1602551693"/>
                  </a:ext>
                </a:extLst>
              </a:tr>
              <a:tr h="775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Dd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HCl</a:t>
                      </a: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Khói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trắng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tc>
                  <a:txBody>
                    <a:bodyPr/>
                    <a:lstStyle/>
                    <a:p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2274" marR="122274" marT="61137" marB="61137"/>
                </a:tc>
                <a:extLst>
                  <a:ext uri="{0D108BD9-81ED-4DB2-BD59-A6C34878D82A}">
                    <a16:rowId xmlns:a16="http://schemas.microsoft.com/office/drawing/2014/main" xmlns="" val="754195977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67748" y="1400458"/>
            <a:ext cx="2904052" cy="885542"/>
            <a:chOff x="67748" y="2297668"/>
            <a:chExt cx="2904052" cy="885542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7748" y="2332962"/>
              <a:ext cx="2810570" cy="8502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1295400" y="2297668"/>
              <a:ext cx="16764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Chất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cần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4693" y="2667000"/>
              <a:ext cx="1582918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Thuốc</a:t>
              </a:r>
              <a:r>
                <a:rPr lang="en-US" sz="2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2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thử</a:t>
              </a:r>
              <a:endParaRPr lang="en-US" sz="2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0" y="4267200"/>
            <a:ext cx="8963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thích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đũa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thủy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tinh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nhúng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HCl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đậm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đặc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miệng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ống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nghiệm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(1)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(3).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Xung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quanh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đũa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bay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khói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trắng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(1).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5638800"/>
            <a:ext cx="41312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</a:t>
            </a:r>
            <a:r>
              <a:rPr lang="en-US" altLang="en-US" sz="2400" b="1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400" b="1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en-US" sz="2400" b="1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altLang="en-US" sz="2400" b="1" dirty="0" err="1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HCl</a:t>
            </a:r>
            <a:r>
              <a:rPr lang="en-US" altLang="en-US" sz="2400" b="1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 </a:t>
            </a:r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</a:t>
            </a:r>
            <a:r>
              <a:rPr lang="en-US" altLang="en-US" sz="2400" b="1" baseline="-25000" dirty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</a:t>
            </a:r>
            <a:r>
              <a:rPr lang="en-US" altLang="en-US" sz="2400" b="1" baseline="-25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en-US" altLang="en-US" sz="2400" b="1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Cl</a:t>
            </a:r>
            <a:r>
              <a:rPr lang="en-US" altLang="en-US" sz="2400" b="1" baseline="30000" dirty="0" smtClean="0">
                <a:solidFill>
                  <a:srgbClr val="00336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50489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 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xmlns="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197429" y="838214"/>
            <a:ext cx="64008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70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ĐẠI CƯƠNG VỀ POLIME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xmlns="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lide Number Placeholder 26">
            <a:extLst>
              <a:ext uri="{FF2B5EF4-FFF2-40B4-BE49-F238E27FC236}">
                <a16:creationId xmlns:a16="http://schemas.microsoft.com/office/drawing/2014/main" xmlns="" id="{123EE555-881B-44FA-9485-D8D49F66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</a:rPr>
              <a:pPr/>
              <a:t>27</a:t>
            </a:fld>
            <a:r>
              <a:rPr lang="en-US" sz="1600" b="1" dirty="0" smtClean="0">
                <a:solidFill>
                  <a:srgbClr val="002060"/>
                </a:solidFill>
              </a:rPr>
              <a:t>/36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066800" y="15240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1025525" y="25146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1676399" y="2151063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781130" y="1600200"/>
            <a:ext cx="200888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 </a:t>
            </a:r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 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1246188" y="15414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746250" y="2438400"/>
            <a:ext cx="41211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trúc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1204913" y="2532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37" name="Group 7">
            <a:extLst>
              <a:ext uri="{FF2B5EF4-FFF2-40B4-BE49-F238E27FC236}">
                <a16:creationId xmlns:a16="http://schemas.microsoft.com/office/drawing/2014/main" xmlns="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3505200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38" name="AutoShape 8">
              <a:extLst>
                <a:ext uri="{FF2B5EF4-FFF2-40B4-BE49-F238E27FC236}">
                  <a16:creationId xmlns:a16="http://schemas.microsoft.com/office/drawing/2014/main" xmlns="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AutoShape 9">
              <a:extLst>
                <a:ext uri="{FF2B5EF4-FFF2-40B4-BE49-F238E27FC236}">
                  <a16:creationId xmlns:a16="http://schemas.microsoft.com/office/drawing/2014/main" xmlns="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AutoShape 10">
              <a:extLst>
                <a:ext uri="{FF2B5EF4-FFF2-40B4-BE49-F238E27FC236}">
                  <a16:creationId xmlns:a16="http://schemas.microsoft.com/office/drawing/2014/main" xmlns="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92D05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3509963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Tính chất vật lí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 Box 16">
            <a:extLst>
              <a:ext uri="{FF2B5EF4-FFF2-40B4-BE49-F238E27FC236}">
                <a16:creationId xmlns:a16="http://schemas.microsoft.com/office/drawing/2014/main" xmlns="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754" y="35226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xmlns="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2971800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0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4122949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296186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4" name="Group 7">
            <a:extLst>
              <a:ext uri="{FF2B5EF4-FFF2-40B4-BE49-F238E27FC236}">
                <a16:creationId xmlns:a16="http://schemas.microsoft.com/office/drawing/2014/main" xmlns="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45164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5" name="AutoShape 8">
              <a:extLst>
                <a:ext uri="{FF2B5EF4-FFF2-40B4-BE49-F238E27FC236}">
                  <a16:creationId xmlns:a16="http://schemas.microsoft.com/office/drawing/2014/main" xmlns="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6" name="AutoShape 9">
              <a:extLst>
                <a:ext uri="{FF2B5EF4-FFF2-40B4-BE49-F238E27FC236}">
                  <a16:creationId xmlns:a16="http://schemas.microsoft.com/office/drawing/2014/main" xmlns="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AutoShape 10">
              <a:extLst>
                <a:ext uri="{FF2B5EF4-FFF2-40B4-BE49-F238E27FC236}">
                  <a16:creationId xmlns:a16="http://schemas.microsoft.com/office/drawing/2014/main" xmlns="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00B0F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4521200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Phương pháp điều chế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 Box 16">
            <a:extLst>
              <a:ext uri="{FF2B5EF4-FFF2-40B4-BE49-F238E27FC236}">
                <a16:creationId xmlns:a16="http://schemas.microsoft.com/office/drawing/2014/main" xmlns="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297" y="4533900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vi-VN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5134186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4" name="Group 7">
            <a:extLst>
              <a:ext uri="{FF2B5EF4-FFF2-40B4-BE49-F238E27FC236}">
                <a16:creationId xmlns:a16="http://schemas.microsoft.com/office/drawing/2014/main" xmlns="" id="{B3DBC52C-D7DE-4975-AA9D-04093EC4A78B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5569975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5" name="AutoShape 8">
              <a:extLst>
                <a:ext uri="{FF2B5EF4-FFF2-40B4-BE49-F238E27FC236}">
                  <a16:creationId xmlns:a16="http://schemas.microsoft.com/office/drawing/2014/main" xmlns="" id="{535F1A7B-17FA-47EA-A723-293ABF0076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/>
            </a:p>
          </p:txBody>
        </p:sp>
        <p:sp>
          <p:nvSpPr>
            <p:cNvPr id="56" name="AutoShape 9">
              <a:extLst>
                <a:ext uri="{FF2B5EF4-FFF2-40B4-BE49-F238E27FC236}">
                  <a16:creationId xmlns:a16="http://schemas.microsoft.com/office/drawing/2014/main" xmlns="" id="{D15BEFA2-C5DC-45A5-9CE7-B1D12DCED97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dirty="0"/>
            </a:p>
          </p:txBody>
        </p:sp>
        <p:sp>
          <p:nvSpPr>
            <p:cNvPr id="57" name="AutoShape 10">
              <a:extLst>
                <a:ext uri="{FF2B5EF4-FFF2-40B4-BE49-F238E27FC236}">
                  <a16:creationId xmlns:a16="http://schemas.microsoft.com/office/drawing/2014/main" xmlns="" id="{5D262782-54DF-4051-892F-5D6B025B3E6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solidFill>
              <a:srgbClr val="FFC000"/>
            </a:soli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dirty="0"/>
            </a:p>
          </p:txBody>
        </p:sp>
      </p:grpSp>
      <p:sp>
        <p:nvSpPr>
          <p:cNvPr id="58" name="Text Box 15">
            <a:extLst>
              <a:ext uri="{FF2B5EF4-FFF2-40B4-BE49-F238E27FC236}">
                <a16:creationId xmlns:a16="http://schemas.microsoft.com/office/drawing/2014/main" xmlns="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5151" y="5574738"/>
            <a:ext cx="596724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Ứng dụng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 Box 16">
            <a:extLst>
              <a:ext uri="{FF2B5EF4-FFF2-40B4-BE49-F238E27FC236}">
                <a16:creationId xmlns:a16="http://schemas.microsoft.com/office/drawing/2014/main" xmlns="" id="{20FC02C9-D074-4B50-9BB8-0386119A12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92297" y="5587438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vi-VN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Line 11">
            <a:extLst>
              <a:ext uri="{FF2B5EF4-FFF2-40B4-BE49-F238E27FC236}">
                <a16:creationId xmlns:a16="http://schemas.microsoft.com/office/drawing/2014/main" xmlns="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399" y="6187724"/>
            <a:ext cx="58674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sp>
        <p:nvSpPr>
          <p:cNvPr id="22" name="Slide Number Placeholder 26"/>
          <p:cNvSpPr>
            <a:spLocks noGrp="1"/>
          </p:cNvSpPr>
          <p:nvPr>
            <p:ph type="sldNum" sz="quarter" idx="12"/>
          </p:nvPr>
        </p:nvSpPr>
        <p:spPr>
          <a:xfrm>
            <a:off x="7772400" y="6416675"/>
            <a:ext cx="1371600" cy="365125"/>
          </a:xfrm>
        </p:spPr>
        <p:txBody>
          <a:bodyPr/>
          <a:lstStyle/>
          <a:p>
            <a:r>
              <a:rPr lang="en-US" sz="1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fld id="{3DF49994-E2F1-49D2-9560-9452244A1B97}" type="slidenum">
              <a:rPr lang="en-US" sz="1600" b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/>
              <a:t>28</a:t>
            </a:fld>
            <a:r>
              <a:rPr lang="en-US" sz="1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/36</a:t>
            </a:r>
            <a:endParaRPr lang="en-US" sz="1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  <p:sp>
        <p:nvSpPr>
          <p:cNvPr id="23" name="Date Placeholder 27">
            <a:extLst>
              <a:ext uri="{FF2B5EF4-FFF2-40B4-BE49-F238E27FC236}">
                <a16:creationId xmlns:a16="http://schemas.microsoft.com/office/drawing/2014/main" xmlns="" id="{A0D4304E-3720-4950-BA76-6435450AB0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037" y="6357091"/>
            <a:ext cx="1179163" cy="424709"/>
          </a:xfrm>
        </p:spPr>
        <p:txBody>
          <a:bodyPr/>
          <a:lstStyle/>
          <a:p>
            <a:r>
              <a:rPr lang="en-US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26/03/2020</a:t>
            </a:r>
            <a:endParaRPr lang="en-US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vi-V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19415</TotalTime>
  <Words>1188</Words>
  <Application>Microsoft Office PowerPoint</Application>
  <PresentationFormat>On-screen Show (4:3)</PresentationFormat>
  <Paragraphs>263</Paragraphs>
  <Slides>28</Slides>
  <Notes>19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Office Theme</vt:lpstr>
      <vt:lpstr>Default Design</vt:lpstr>
      <vt:lpstr>2_Office Theme</vt:lpstr>
      <vt:lpstr>1_Office Theme</vt:lpstr>
      <vt:lpstr>1_Default Design</vt:lpstr>
      <vt:lpstr>CS ChemDraw Drawing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</vt:lpstr>
      <vt:lpstr>2</vt:lpstr>
      <vt:lpstr>3</vt:lpstr>
      <vt:lpstr>4</vt:lpstr>
      <vt:lpstr>5</vt:lpstr>
      <vt:lpstr>6</vt:lpstr>
      <vt:lpstr>7</vt:lpstr>
      <vt:lpstr>7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596</cp:revision>
  <dcterms:created xsi:type="dcterms:W3CDTF">2011-10-11T04:02:09Z</dcterms:created>
  <dcterms:modified xsi:type="dcterms:W3CDTF">2020-05-16T12:57:01Z</dcterms:modified>
</cp:coreProperties>
</file>